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79" autoAdjust="0"/>
    <p:restoredTop sz="94580"/>
  </p:normalViewPr>
  <p:slideViewPr>
    <p:cSldViewPr snapToGrid="0" snapToObjects="1">
      <p:cViewPr varScale="1">
        <p:scale>
          <a:sx n="55" d="100"/>
          <a:sy n="55" d="100"/>
        </p:scale>
        <p:origin x="10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9070-0ACB-964B-9A57-570229ED9CFB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3A899-C511-B249-B2F1-66634D1848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7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2019/4/21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9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zh-CN" altLang="en-US" dirty="0"/>
              <a:t>顺序结构程序设计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691" y="2854325"/>
            <a:ext cx="2192034" cy="185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96C2DB-37E5-4C12-83AB-E17E63BEA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070" y="340622"/>
            <a:ext cx="11034346" cy="2455332"/>
          </a:xfrm>
        </p:spPr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已知矩形的大小为</a:t>
            </a:r>
            <a:r>
              <a:rPr lang="en-US" altLang="zh-CN" dirty="0" err="1">
                <a:solidFill>
                  <a:schemeClr val="tx1"/>
                </a:solidFill>
              </a:rPr>
              <a:t>n×m</a:t>
            </a:r>
            <a:r>
              <a:rPr lang="zh-CN" altLang="en-US" dirty="0">
                <a:solidFill>
                  <a:schemeClr val="tx1"/>
                </a:solidFill>
              </a:rPr>
              <a:t>，现用</a:t>
            </a:r>
            <a:r>
              <a:rPr lang="en-US" altLang="zh-CN" dirty="0" err="1">
                <a:solidFill>
                  <a:schemeClr val="tx1"/>
                </a:solidFill>
              </a:rPr>
              <a:t>a×a</a:t>
            </a:r>
            <a:r>
              <a:rPr lang="zh-CN" altLang="en-US" dirty="0">
                <a:solidFill>
                  <a:schemeClr val="tx1"/>
                </a:solidFill>
              </a:rPr>
              <a:t>的正方形填充该矩形。输入三个正整数</a:t>
            </a:r>
            <a:r>
              <a:rPr lang="en-US" altLang="zh-CN" dirty="0" err="1">
                <a:solidFill>
                  <a:schemeClr val="tx1"/>
                </a:solidFill>
              </a:rPr>
              <a:t>n,m,a</a:t>
            </a:r>
            <a:r>
              <a:rPr lang="zh-CN" altLang="en-US" dirty="0">
                <a:solidFill>
                  <a:schemeClr val="tx1"/>
                </a:solidFill>
              </a:rPr>
              <a:t>（</a:t>
            </a:r>
            <a:r>
              <a:rPr lang="en-US" altLang="zh-CN" dirty="0">
                <a:solidFill>
                  <a:schemeClr val="tx1"/>
                </a:solidFill>
              </a:rPr>
              <a:t>n,m,a≤10^9</a:t>
            </a:r>
            <a:r>
              <a:rPr lang="zh-CN" altLang="en-US" dirty="0">
                <a:solidFill>
                  <a:schemeClr val="tx1"/>
                </a:solidFill>
              </a:rPr>
              <a:t>），计算至多能填入多少正方形？（正方形可以正好碰到矩形边界，但不能超出矩形外）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84382D6-5A85-4EC8-9D0C-E86AC757AD38}"/>
              </a:ext>
            </a:extLst>
          </p:cNvPr>
          <p:cNvSpPr txBox="1"/>
          <p:nvPr/>
        </p:nvSpPr>
        <p:spPr>
          <a:xfrm>
            <a:off x="321522" y="2822331"/>
            <a:ext cx="1154895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</a:rPr>
              <a:t>问题分析</a:t>
            </a:r>
          </a:p>
          <a:p>
            <a:endParaRPr lang="zh-CN" altLang="en-US" sz="24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</a:rPr>
              <a:t>这是一个简单的计算问题，也是一个整除问题。需要根据数据范围限制，选取合适的数据类型。</a:t>
            </a:r>
          </a:p>
          <a:p>
            <a:endParaRPr lang="zh-CN" altLang="en-US" sz="24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</a:rPr>
              <a:t>程序说明</a:t>
            </a:r>
          </a:p>
          <a:p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</a:rPr>
              <a:t>变量类型使用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</a:rPr>
              <a:t>long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</a:rPr>
              <a:t>。</a:t>
            </a:r>
          </a:p>
          <a:p>
            <a:endParaRPr lang="zh-CN" altLang="en-US" sz="2400" b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</a:rPr>
              <a:t>这道题目的坑爹之处在于，不能用整个大矩形面积除以小矩形面积，而应该用大矩形的长除以小矩形的边长，舍去小数部分（小数部分表示超出边界），大矩形的宽除以小矩形的边长</a:t>
            </a:r>
            <a:r>
              <a:rPr lang="en-US" altLang="zh-CN" sz="2400" b="1" dirty="0">
                <a:solidFill>
                  <a:schemeClr val="accent6">
                    <a:lumMod val="75000"/>
                  </a:schemeClr>
                </a:solidFill>
              </a:rPr>
              <a:t>,</a:t>
            </a:r>
            <a:r>
              <a:rPr lang="zh-CN" altLang="en-US" sz="2400" b="1" dirty="0">
                <a:solidFill>
                  <a:schemeClr val="accent6">
                    <a:lumMod val="75000"/>
                  </a:schemeClr>
                </a:solidFill>
              </a:rPr>
              <a:t>舍去小数部分。</a:t>
            </a:r>
          </a:p>
        </p:txBody>
      </p:sp>
    </p:spTree>
    <p:extLst>
      <p:ext uri="{BB962C8B-B14F-4D97-AF65-F5344CB8AC3E}">
        <p14:creationId xmlns:p14="http://schemas.microsoft.com/office/powerpoint/2010/main" val="1314938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09C664D2-60B1-4D24-BCE7-98DE5A9929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32978" y="294625"/>
            <a:ext cx="11978340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题目描述 </a:t>
            </a:r>
            <a:endParaRPr kumimoji="0" lang="en-US" altLang="zh-CN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zh-CN" sz="36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按年利率R%存入本钱X，存入P年后的本利合计为Y=X*((100+R)/100)^P，求Y的值。</a:t>
            </a:r>
            <a:endParaRPr kumimoji="0" lang="en-US" altLang="zh-CN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zh-CN" sz="36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029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09C664D2-60B1-4D24-BCE7-98DE5A9929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6830" y="-79653"/>
            <a:ext cx="11978340" cy="7017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题目描述 </a:t>
            </a:r>
            <a:endParaRPr kumimoji="0" lang="en-US" altLang="zh-CN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zh-CN" sz="3600" dirty="0">
              <a:solidFill>
                <a:schemeClr val="tx1"/>
              </a:solidFill>
              <a:latin typeface="+mn-ea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3600" dirty="0">
                <a:latin typeface="+mn-ea"/>
              </a:rPr>
              <a:t>憨厚的老农夫昨天捡到了</a:t>
            </a:r>
            <a:r>
              <a:rPr lang="en-US" altLang="zh-CN" sz="3600" dirty="0">
                <a:latin typeface="+mn-ea"/>
              </a:rPr>
              <a:t>3</a:t>
            </a:r>
            <a:r>
              <a:rPr lang="zh-CN" altLang="en-US" sz="3600" dirty="0">
                <a:latin typeface="+mn-ea"/>
              </a:rPr>
              <a:t>块小石头，他想再去捡一个小石头</a:t>
            </a:r>
            <a:r>
              <a:rPr lang="en-US" altLang="zh-CN" sz="3600" dirty="0">
                <a:latin typeface="+mn-ea"/>
              </a:rPr>
              <a:t>,</a:t>
            </a:r>
            <a:r>
              <a:rPr lang="zh-CN" altLang="en-US" sz="3600" dirty="0">
                <a:latin typeface="+mn-ea"/>
              </a:rPr>
              <a:t>让这</a:t>
            </a:r>
            <a:r>
              <a:rPr lang="en-US" altLang="zh-CN" sz="3600" dirty="0">
                <a:latin typeface="+mn-ea"/>
              </a:rPr>
              <a:t>4</a:t>
            </a:r>
            <a:r>
              <a:rPr lang="zh-CN" altLang="en-US" sz="3600" dirty="0">
                <a:latin typeface="+mn-ea"/>
              </a:rPr>
              <a:t>个石头正好一共重</a:t>
            </a:r>
            <a:r>
              <a:rPr lang="en-US" altLang="zh-CN" sz="3600" dirty="0">
                <a:latin typeface="+mn-ea"/>
              </a:rPr>
              <a:t>20</a:t>
            </a:r>
            <a:r>
              <a:rPr lang="zh-CN" altLang="en-US" sz="3600" dirty="0">
                <a:latin typeface="+mn-ea"/>
              </a:rPr>
              <a:t>斤，请问他应该去捡一个多少斤的石头</a:t>
            </a:r>
            <a:r>
              <a:rPr lang="en-US" altLang="zh-CN" sz="3600" dirty="0">
                <a:latin typeface="+mn-ea"/>
              </a:rPr>
              <a:t>?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br>
              <a:rPr lang="en-US" altLang="zh-CN" sz="3600" dirty="0">
                <a:latin typeface="+mn-ea"/>
              </a:rPr>
            </a:br>
            <a:r>
              <a:rPr lang="zh-CN" altLang="en-US" sz="3600" dirty="0">
                <a:latin typeface="+mn-ea"/>
              </a:rPr>
              <a:t>输入：  三个整数</a:t>
            </a:r>
            <a:r>
              <a:rPr lang="en-US" altLang="zh-CN" sz="3600" dirty="0" err="1">
                <a:latin typeface="+mn-ea"/>
              </a:rPr>
              <a:t>a,b,c</a:t>
            </a:r>
            <a:r>
              <a:rPr lang="en-US" altLang="zh-CN" sz="3600" dirty="0">
                <a:latin typeface="+mn-ea"/>
              </a:rPr>
              <a:t>,</a:t>
            </a:r>
            <a:r>
              <a:rPr lang="zh-CN" altLang="en-US" sz="3600" dirty="0">
                <a:latin typeface="+mn-ea"/>
              </a:rPr>
              <a:t>是这三个石头的重量</a:t>
            </a:r>
            <a:r>
              <a:rPr lang="en-US" altLang="zh-CN" sz="3600" dirty="0">
                <a:latin typeface="+mn-ea"/>
              </a:rPr>
              <a:t>(</a:t>
            </a:r>
            <a:r>
              <a:rPr lang="zh-CN" altLang="en-US" sz="3600" dirty="0">
                <a:latin typeface="+mn-ea"/>
              </a:rPr>
              <a:t>斤</a:t>
            </a:r>
            <a:r>
              <a:rPr lang="en-US" altLang="zh-CN" sz="3600" dirty="0">
                <a:latin typeface="+mn-ea"/>
              </a:rPr>
              <a:t>)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3600" dirty="0">
                <a:latin typeface="+mn-ea"/>
              </a:rPr>
              <a:t>输出：  一个数，表示农夫应该去捡一个多少斤的石头。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zh-CN" sz="3600" dirty="0">
              <a:latin typeface="+mn-ea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3600" dirty="0">
                <a:latin typeface="+mn-ea"/>
              </a:rPr>
              <a:t>样例输入：</a:t>
            </a:r>
            <a:r>
              <a:rPr lang="en-US" altLang="zh-CN" sz="3600" dirty="0">
                <a:latin typeface="+mn-ea"/>
              </a:rPr>
              <a:t>3 5 7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3600" dirty="0">
                <a:latin typeface="+mn-ea"/>
              </a:rPr>
              <a:t>样例输出：</a:t>
            </a:r>
            <a:r>
              <a:rPr lang="en-US" altLang="zh-CN" sz="3600" dirty="0">
                <a:latin typeface="+mn-ea"/>
              </a:rPr>
              <a:t>5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zh-CN" sz="36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363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09C664D2-60B1-4D24-BCE7-98DE5A9929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6830" y="1859339"/>
            <a:ext cx="11978340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题目描述 </a:t>
            </a:r>
            <a:endParaRPr kumimoji="0" lang="en-US" altLang="zh-CN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zh-CN" sz="3600" dirty="0">
              <a:solidFill>
                <a:schemeClr val="tx1"/>
              </a:solidFill>
              <a:latin typeface="+mn-ea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zh-CN" altLang="en-US" sz="3600" dirty="0"/>
              <a:t>计算两个双精度浮点数</a:t>
            </a:r>
            <a:r>
              <a:rPr lang="en-US" altLang="zh-CN" sz="3600" dirty="0"/>
              <a:t>a</a:t>
            </a:r>
            <a:r>
              <a:rPr lang="zh-CN" altLang="en-US" sz="3600" dirty="0"/>
              <a:t>和</a:t>
            </a:r>
            <a:r>
              <a:rPr lang="en-US" altLang="zh-CN" sz="3600" dirty="0"/>
              <a:t>b</a:t>
            </a:r>
            <a:r>
              <a:rPr lang="zh-CN" altLang="en-US" sz="3600" dirty="0"/>
              <a:t>的相除的余数，</a:t>
            </a:r>
            <a:r>
              <a:rPr lang="en-US" altLang="zh-CN" sz="3600" dirty="0"/>
              <a:t>a</a:t>
            </a:r>
            <a:r>
              <a:rPr lang="zh-CN" altLang="en-US" sz="3600" dirty="0"/>
              <a:t>和</a:t>
            </a:r>
            <a:r>
              <a:rPr lang="en-US" altLang="zh-CN" sz="3600" dirty="0"/>
              <a:t>b</a:t>
            </a:r>
            <a:r>
              <a:rPr lang="zh-CN" altLang="en-US" sz="3600" dirty="0"/>
              <a:t>都是正数的。这里余数（</a:t>
            </a:r>
            <a:r>
              <a:rPr lang="en-US" altLang="zh-CN" sz="3600" dirty="0"/>
              <a:t>r</a:t>
            </a:r>
            <a:r>
              <a:rPr lang="zh-CN" altLang="en-US" sz="3600" dirty="0"/>
              <a:t>）的定义是：</a:t>
            </a:r>
            <a:r>
              <a:rPr lang="en-US" altLang="zh-CN" sz="3600" dirty="0"/>
              <a:t>a = k * b + r</a:t>
            </a:r>
            <a:r>
              <a:rPr lang="zh-CN" altLang="en-US" sz="3600" dirty="0"/>
              <a:t>，其中 </a:t>
            </a:r>
            <a:r>
              <a:rPr lang="en-US" altLang="zh-CN" sz="3600" dirty="0"/>
              <a:t>k</a:t>
            </a:r>
            <a:r>
              <a:rPr lang="zh-CN" altLang="en-US" sz="3600" dirty="0"/>
              <a:t>是整数， </a:t>
            </a:r>
            <a:r>
              <a:rPr lang="en-US" altLang="zh-CN" sz="3600" dirty="0"/>
              <a:t>0 &lt;= r &lt; b</a:t>
            </a:r>
            <a:r>
              <a:rPr lang="zh-CN" altLang="en-US" sz="3600" dirty="0"/>
              <a:t>。</a:t>
            </a:r>
            <a:endParaRPr lang="en-US" altLang="zh-CN" sz="36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1371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530</TotalTime>
  <Words>292</Words>
  <Application>Microsoft Office PowerPoint</Application>
  <PresentationFormat>宽屏</PresentationFormat>
  <Paragraphs>24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1" baseType="lpstr">
      <vt:lpstr>DengXian</vt:lpstr>
      <vt:lpstr>宋体</vt:lpstr>
      <vt:lpstr>Arial</vt:lpstr>
      <vt:lpstr>Century Gothic</vt:lpstr>
      <vt:lpstr>Wingdings 3</vt:lpstr>
      <vt:lpstr>离子会议室</vt:lpstr>
      <vt:lpstr>顺序结构程序设计</vt:lpstr>
      <vt:lpstr>已知矩形的大小为n×m，现用a×a的正方形填充该矩形。输入三个正整数n,m,a（n,m,a≤10^9），计算至多能填入多少正方形？（正方形可以正好碰到矩形边界，但不能超出矩形外）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少惠林少儿编程课程</dc:title>
  <dc:creator>张虹波</dc:creator>
  <cp:lastModifiedBy>Administrator</cp:lastModifiedBy>
  <cp:revision>222</cp:revision>
  <dcterms:created xsi:type="dcterms:W3CDTF">2018-03-06T01:08:38Z</dcterms:created>
  <dcterms:modified xsi:type="dcterms:W3CDTF">2019-04-21T01:27:56Z</dcterms:modified>
</cp:coreProperties>
</file>