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62" r:id="rId3"/>
    <p:sldId id="265" r:id="rId4"/>
    <p:sldId id="266" r:id="rId5"/>
    <p:sldId id="267" r:id="rId6"/>
    <p:sldId id="268" r:id="rId7"/>
    <p:sldId id="257" r:id="rId8"/>
    <p:sldId id="264" r:id="rId9"/>
    <p:sldId id="263" r:id="rId10"/>
    <p:sldId id="258" r:id="rId11"/>
    <p:sldId id="259" r:id="rId12"/>
    <p:sldId id="260" r:id="rId13"/>
    <p:sldId id="26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109" d="100"/>
          <a:sy n="109" d="100"/>
        </p:scale>
        <p:origin x="9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2019/2/26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数据类型与字节长度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DBFF0-6F11-4F21-9000-3D8E71FE3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二进制的由来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2C5260E-433A-4762-855C-110A134F7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191" y="2678724"/>
            <a:ext cx="6063158" cy="338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01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015A20-DE78-46C2-A322-76B248AC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二进制的由来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3C4E5B-BF07-44A8-8378-4B241E171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21" y="2549595"/>
            <a:ext cx="6063158" cy="333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38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D6AC01-5D69-466F-A752-22F4A75C9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易经八卦和二进制的关系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181DB7C-59D3-40E0-8AB2-E05A9F754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158" y="2538473"/>
            <a:ext cx="6053684" cy="178105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7045A4F-5D40-445B-A846-31996503C5D9}"/>
              </a:ext>
            </a:extLst>
          </p:cNvPr>
          <p:cNvSpPr txBox="1"/>
          <p:nvPr/>
        </p:nvSpPr>
        <p:spPr>
          <a:xfrm>
            <a:off x="1951892" y="4823424"/>
            <a:ext cx="8932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/>
              <a:t>太极生两仪，两仪生四象，四象生八卦</a:t>
            </a:r>
          </a:p>
        </p:txBody>
      </p:sp>
    </p:spTree>
    <p:extLst>
      <p:ext uri="{BB962C8B-B14F-4D97-AF65-F5344CB8AC3E}">
        <p14:creationId xmlns:p14="http://schemas.microsoft.com/office/powerpoint/2010/main" val="3827360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A3BC9-D88C-4BA0-8E52-B81B72328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一个社会大哥与他的小弟们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68C5D9-53B8-4BD9-AA64-A1431D991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1" y="2227614"/>
            <a:ext cx="6504842" cy="43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40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791540-2A10-4999-8AAB-E29E17CE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互动环节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793EC2-D121-4AAD-B5C5-570865A0E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名片计数器</a:t>
            </a:r>
          </a:p>
        </p:txBody>
      </p:sp>
    </p:spTree>
    <p:extLst>
      <p:ext uri="{BB962C8B-B14F-4D97-AF65-F5344CB8AC3E}">
        <p14:creationId xmlns:p14="http://schemas.microsoft.com/office/powerpoint/2010/main" val="802697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9EB33D-C326-47AE-A767-6AF784A45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什么是字节？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3DAC77-A4EF-48ED-A1C6-45966E185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008" y="2603500"/>
            <a:ext cx="10823330" cy="3416300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字节（</a:t>
            </a:r>
            <a:r>
              <a:rPr lang="en-US" altLang="zh-CN" sz="3600" dirty="0"/>
              <a:t>Byte /bait/ n. [C]</a:t>
            </a:r>
            <a:r>
              <a:rPr lang="zh-CN" altLang="en-US" sz="3600" dirty="0"/>
              <a:t>）是计算机信息技术用于计量存储容量的一种计量单位，通常情况下一字节等于八位，也在一些计算机编程语言中表示数据类型和语言字符</a:t>
            </a:r>
            <a:r>
              <a:rPr lang="zh-CN" altLang="en-US" sz="28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56464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EAD2823-606E-4173-A691-758A2CCB2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4445" y="765909"/>
            <a:ext cx="9984979" cy="5643684"/>
          </a:xfrm>
        </p:spPr>
      </p:pic>
    </p:spTree>
    <p:extLst>
      <p:ext uri="{BB962C8B-B14F-4D97-AF65-F5344CB8AC3E}">
        <p14:creationId xmlns:p14="http://schemas.microsoft.com/office/powerpoint/2010/main" val="1122548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525F4FB-07B0-443F-8C80-1A711EB01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295" y="1187938"/>
            <a:ext cx="11691410" cy="4764453"/>
          </a:xfrm>
        </p:spPr>
      </p:pic>
    </p:spTree>
    <p:extLst>
      <p:ext uri="{BB962C8B-B14F-4D97-AF65-F5344CB8AC3E}">
        <p14:creationId xmlns:p14="http://schemas.microsoft.com/office/powerpoint/2010/main" val="2686112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9EB33D-C326-47AE-A767-6AF784A45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字符与字节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3DAC77-A4EF-48ED-A1C6-45966E185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008" y="2603500"/>
            <a:ext cx="10823330" cy="3416300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ASCII</a:t>
            </a:r>
            <a:r>
              <a:rPr lang="zh-CN" altLang="en-US" sz="3600" dirty="0"/>
              <a:t>码：一个英文字母（不分大小写）占一个字节的空间。一个二进制数字序列，在计算机中作为一个数字单元，一般为</a:t>
            </a:r>
            <a:r>
              <a:rPr lang="en-US" altLang="zh-CN" sz="3600" dirty="0"/>
              <a:t>8</a:t>
            </a:r>
            <a:r>
              <a:rPr lang="zh-CN" altLang="en-US" sz="3600" dirty="0"/>
              <a:t>位二进制数。换算为十进制 ，最小值</a:t>
            </a:r>
            <a:r>
              <a:rPr lang="en-US" altLang="zh-CN" sz="3600" dirty="0"/>
              <a:t>-128</a:t>
            </a:r>
            <a:r>
              <a:rPr lang="zh-CN" altLang="en-US" sz="3600" dirty="0"/>
              <a:t>，最大值</a:t>
            </a:r>
            <a:r>
              <a:rPr lang="en-US" altLang="zh-CN" sz="3600" dirty="0"/>
              <a:t>127</a:t>
            </a:r>
            <a:r>
              <a:rPr lang="zh-CN" altLang="en-US" sz="3600" dirty="0"/>
              <a:t>。如一个</a:t>
            </a:r>
            <a:r>
              <a:rPr lang="en-US" altLang="zh-CN" sz="3600" dirty="0"/>
              <a:t>ASCII</a:t>
            </a:r>
            <a:r>
              <a:rPr lang="zh-CN" altLang="en-US" sz="3600" dirty="0"/>
              <a:t>码就是一个字节。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7622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9EB33D-C326-47AE-A767-6AF784A45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UTF-8</a:t>
            </a:r>
            <a:r>
              <a:rPr lang="zh-CN" altLang="en-US" dirty="0"/>
              <a:t>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3DAC77-A4EF-48ED-A1C6-45966E185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008" y="2603500"/>
            <a:ext cx="10823330" cy="3416300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UTF-8</a:t>
            </a:r>
            <a:r>
              <a:rPr lang="zh-CN" altLang="en-US" sz="3600" dirty="0"/>
              <a:t>编码：一个英文字符等于一个字节，一个中文（含繁体）等于三个字节。中文标点占三个字节，英文标点占一个字节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98118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9EB33D-C326-47AE-A767-6AF784A45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Unicode</a:t>
            </a:r>
            <a:r>
              <a:rPr lang="zh-CN" altLang="en-US" dirty="0"/>
              <a:t>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3DAC77-A4EF-48ED-A1C6-45966E185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008" y="2603500"/>
            <a:ext cx="10823330" cy="3416300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Unicode</a:t>
            </a:r>
            <a:r>
              <a:rPr lang="zh-CN" altLang="en-US" sz="3600" dirty="0"/>
              <a:t>编码：一个英文等于两个字节，一个中文（含繁体）等于两个字节。中文标点占两个字节，英文标点占两个字节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20581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5FD318-C570-47A3-BC6D-1F9196B2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不同数量级间国际单位制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C7ECD0-847D-4274-80E0-6E0036FAF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538" y="2603499"/>
            <a:ext cx="10498016" cy="3929185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/>
              <a:t>1KB=1024B</a:t>
            </a:r>
            <a:r>
              <a:rPr lang="zh-CN" altLang="en-US" sz="2800" dirty="0"/>
              <a:t>；</a:t>
            </a:r>
            <a:r>
              <a:rPr lang="en-US" altLang="zh-CN" sz="2800" dirty="0"/>
              <a:t>1MB=1024KB=1024×1024B</a:t>
            </a:r>
            <a:r>
              <a:rPr lang="zh-CN" altLang="en-US" sz="2800" dirty="0"/>
              <a:t>。</a:t>
            </a:r>
          </a:p>
          <a:p>
            <a:r>
              <a:rPr lang="en-US" altLang="zh-CN" sz="2800" dirty="0"/>
              <a:t>1B</a:t>
            </a:r>
            <a:r>
              <a:rPr lang="zh-CN" altLang="en-US" sz="2800" dirty="0"/>
              <a:t>（</a:t>
            </a:r>
            <a:r>
              <a:rPr lang="en-US" altLang="zh-CN" sz="2800" dirty="0"/>
              <a:t>byte</a:t>
            </a:r>
            <a:r>
              <a:rPr lang="zh-CN" altLang="en-US" sz="2800" dirty="0"/>
              <a:t>，字节）</a:t>
            </a:r>
            <a:r>
              <a:rPr lang="en-US" altLang="zh-CN" sz="2800" dirty="0"/>
              <a:t>= 8 bit</a:t>
            </a:r>
            <a:r>
              <a:rPr lang="zh-CN" altLang="en-US" sz="2800" dirty="0"/>
              <a:t>；</a:t>
            </a:r>
          </a:p>
          <a:p>
            <a:r>
              <a:rPr lang="en-US" altLang="zh-CN" sz="2800" dirty="0"/>
              <a:t>1KB</a:t>
            </a:r>
            <a:r>
              <a:rPr lang="zh-CN" altLang="en-US" sz="2800" dirty="0"/>
              <a:t>（</a:t>
            </a:r>
            <a:r>
              <a:rPr lang="en-US" altLang="zh-CN" sz="2800" dirty="0"/>
              <a:t>Kilobyte</a:t>
            </a:r>
            <a:r>
              <a:rPr lang="zh-CN" altLang="en-US" sz="2800" dirty="0"/>
              <a:t>，千字节）</a:t>
            </a:r>
            <a:r>
              <a:rPr lang="en-US" altLang="zh-CN" sz="2800" dirty="0"/>
              <a:t>=1024B= 10^3 B</a:t>
            </a:r>
            <a:r>
              <a:rPr lang="zh-CN" altLang="en-US" sz="2800" dirty="0"/>
              <a:t>；</a:t>
            </a:r>
          </a:p>
          <a:p>
            <a:r>
              <a:rPr lang="en-US" altLang="zh-CN" sz="2800" dirty="0"/>
              <a:t>1MB</a:t>
            </a:r>
            <a:r>
              <a:rPr lang="zh-CN" altLang="en-US" sz="2800" dirty="0"/>
              <a:t>（</a:t>
            </a:r>
            <a:r>
              <a:rPr lang="en-US" altLang="zh-CN" sz="2800" dirty="0"/>
              <a:t>Megabyte</a:t>
            </a:r>
            <a:r>
              <a:rPr lang="zh-CN" altLang="en-US" sz="2800" dirty="0"/>
              <a:t>，兆字节，百万字节，简称“兆”）</a:t>
            </a:r>
            <a:r>
              <a:rPr lang="en-US" altLang="zh-CN" sz="2800" dirty="0"/>
              <a:t>=1024KB= 10^6 B</a:t>
            </a:r>
            <a:r>
              <a:rPr lang="zh-CN" altLang="en-US" sz="2800" dirty="0"/>
              <a:t>；</a:t>
            </a:r>
          </a:p>
          <a:p>
            <a:r>
              <a:rPr lang="en-US" altLang="zh-CN" sz="2800" dirty="0"/>
              <a:t>1GB</a:t>
            </a:r>
            <a:r>
              <a:rPr lang="zh-CN" altLang="en-US" sz="2800" dirty="0"/>
              <a:t>（</a:t>
            </a:r>
            <a:r>
              <a:rPr lang="en-US" altLang="zh-CN" sz="2800" dirty="0"/>
              <a:t>Gigabyte</a:t>
            </a:r>
            <a:r>
              <a:rPr lang="zh-CN" altLang="en-US" sz="2800" dirty="0"/>
              <a:t>，吉字节，十亿字节，又称“千兆”）</a:t>
            </a:r>
            <a:r>
              <a:rPr lang="en-US" altLang="zh-CN" sz="2800" dirty="0"/>
              <a:t>=1024MB= 10^9 B</a:t>
            </a:r>
            <a:r>
              <a:rPr lang="zh-CN" altLang="en-US" sz="2800" dirty="0"/>
              <a:t>；</a:t>
            </a:r>
          </a:p>
          <a:p>
            <a:r>
              <a:rPr lang="en-US" altLang="zh-CN" sz="2800" dirty="0"/>
              <a:t>1TB</a:t>
            </a:r>
            <a:r>
              <a:rPr lang="zh-CN" altLang="en-US" sz="2800" dirty="0"/>
              <a:t>（</a:t>
            </a:r>
            <a:r>
              <a:rPr lang="en-US" altLang="zh-CN" sz="2800" dirty="0"/>
              <a:t>Terabyte</a:t>
            </a:r>
            <a:r>
              <a:rPr lang="zh-CN" altLang="en-US" sz="2800" dirty="0"/>
              <a:t>，万亿字节，太字节）</a:t>
            </a:r>
            <a:r>
              <a:rPr lang="en-US" altLang="zh-CN" sz="2800" dirty="0"/>
              <a:t>=1024GB= 10^12 B</a:t>
            </a:r>
            <a:r>
              <a:rPr lang="zh-CN" altLang="en-US" sz="2800" dirty="0"/>
              <a:t>；</a:t>
            </a:r>
          </a:p>
        </p:txBody>
      </p:sp>
    </p:spTree>
    <p:extLst>
      <p:ext uri="{BB962C8B-B14F-4D97-AF65-F5344CB8AC3E}">
        <p14:creationId xmlns:p14="http://schemas.microsoft.com/office/powerpoint/2010/main" val="2084895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507</TotalTime>
  <Words>325</Words>
  <Application>Microsoft Office PowerPoint</Application>
  <PresentationFormat>宽屏</PresentationFormat>
  <Paragraphs>23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DengXian</vt:lpstr>
      <vt:lpstr>Arial</vt:lpstr>
      <vt:lpstr>Century Gothic</vt:lpstr>
      <vt:lpstr>Wingdings 3</vt:lpstr>
      <vt:lpstr>离子会议室</vt:lpstr>
      <vt:lpstr>数据类型与字节长度</vt:lpstr>
      <vt:lpstr>二进制的由来</vt:lpstr>
      <vt:lpstr>二进制的由来</vt:lpstr>
      <vt:lpstr>易经八卦和二进制的关系</vt:lpstr>
      <vt:lpstr>一个社会大哥与他的小弟们</vt:lpstr>
      <vt:lpstr>互动环节</vt:lpstr>
      <vt:lpstr>什么是字节？</vt:lpstr>
      <vt:lpstr>PowerPoint 演示文稿</vt:lpstr>
      <vt:lpstr>PowerPoint 演示文稿</vt:lpstr>
      <vt:lpstr>字符与字节</vt:lpstr>
      <vt:lpstr>UTF-8编码</vt:lpstr>
      <vt:lpstr>Unicode编码</vt:lpstr>
      <vt:lpstr>不同数量级间国际单位制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202</cp:revision>
  <dcterms:created xsi:type="dcterms:W3CDTF">2018-03-06T01:08:38Z</dcterms:created>
  <dcterms:modified xsi:type="dcterms:W3CDTF">2019-02-25T23:55:09Z</dcterms:modified>
</cp:coreProperties>
</file>