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261" r:id="rId3"/>
    <p:sldId id="264" r:id="rId4"/>
    <p:sldId id="265" r:id="rId5"/>
    <p:sldId id="263" r:id="rId6"/>
    <p:sldId id="262" r:id="rId7"/>
    <p:sldId id="267" r:id="rId8"/>
    <p:sldId id="268" r:id="rId9"/>
    <p:sldId id="269" r:id="rId10"/>
    <p:sldId id="266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 autoAdjust="0"/>
    <p:restoredTop sz="94580"/>
  </p:normalViewPr>
  <p:slideViewPr>
    <p:cSldViewPr snapToGrid="0" snapToObjects="1">
      <p:cViewPr varScale="1">
        <p:scale>
          <a:sx n="86" d="100"/>
          <a:sy n="86" d="100"/>
        </p:scale>
        <p:origin x="9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zh-CN" altLang="en-US" dirty="0"/>
              <a:t>程序的选择执行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691" y="2854325"/>
            <a:ext cx="2192034" cy="1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618E4C-D003-4265-B30B-8D675BD15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贪心算法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82C521B-266F-4408-A752-11EF7B72937F}"/>
              </a:ext>
            </a:extLst>
          </p:cNvPr>
          <p:cNvSpPr txBox="1"/>
          <p:nvPr/>
        </p:nvSpPr>
        <p:spPr>
          <a:xfrm>
            <a:off x="512956" y="2196789"/>
            <a:ext cx="1090561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先来看看生活中经常遇到的事吧</a:t>
            </a:r>
            <a:r>
              <a:rPr lang="en-US" altLang="zh-CN" sz="2800" dirty="0"/>
              <a:t>——</a:t>
            </a:r>
            <a:r>
              <a:rPr lang="zh-CN" altLang="en-US" sz="2800" dirty="0"/>
              <a:t>假设您是个土豪，身上带了足够的</a:t>
            </a:r>
            <a:r>
              <a:rPr lang="en-US" altLang="zh-CN" sz="2800" dirty="0"/>
              <a:t>1</a:t>
            </a:r>
            <a:r>
              <a:rPr lang="zh-CN" altLang="en-US" sz="2800" dirty="0"/>
              <a:t>、</a:t>
            </a:r>
            <a:r>
              <a:rPr lang="en-US" altLang="zh-CN" sz="2800" dirty="0"/>
              <a:t>5</a:t>
            </a:r>
            <a:r>
              <a:rPr lang="zh-CN" altLang="en-US" sz="2800" dirty="0"/>
              <a:t>、</a:t>
            </a:r>
            <a:r>
              <a:rPr lang="en-US" altLang="zh-CN" sz="2800" dirty="0"/>
              <a:t>10</a:t>
            </a:r>
            <a:r>
              <a:rPr lang="zh-CN" altLang="en-US" sz="2800" dirty="0"/>
              <a:t>、</a:t>
            </a:r>
            <a:r>
              <a:rPr lang="en-US" altLang="zh-CN" sz="2800" dirty="0"/>
              <a:t>20</a:t>
            </a:r>
            <a:r>
              <a:rPr lang="zh-CN" altLang="en-US" sz="2800" dirty="0"/>
              <a:t>、</a:t>
            </a:r>
            <a:r>
              <a:rPr lang="en-US" altLang="zh-CN" sz="2800" dirty="0"/>
              <a:t>50</a:t>
            </a:r>
            <a:r>
              <a:rPr lang="zh-CN" altLang="en-US" sz="2800" dirty="0"/>
              <a:t>、</a:t>
            </a:r>
            <a:r>
              <a:rPr lang="en-US" altLang="zh-CN" sz="2800" dirty="0"/>
              <a:t>100</a:t>
            </a:r>
            <a:r>
              <a:rPr lang="zh-CN" altLang="en-US" sz="2800" dirty="0"/>
              <a:t>元面值的钞票</a:t>
            </a:r>
            <a:endParaRPr lang="en-US" altLang="zh-CN" sz="2800" dirty="0"/>
          </a:p>
          <a:p>
            <a:r>
              <a:rPr lang="zh-CN" altLang="en-US" sz="2800" dirty="0"/>
              <a:t>。现在您的目标是凑出某个金额</a:t>
            </a:r>
            <a:r>
              <a:rPr lang="en-US" altLang="zh-CN" sz="2800" dirty="0"/>
              <a:t>w</a:t>
            </a:r>
            <a:r>
              <a:rPr lang="zh-CN" altLang="en-US" sz="2800" dirty="0"/>
              <a:t>，</a:t>
            </a:r>
            <a:r>
              <a:rPr lang="zh-CN" altLang="en-US" sz="2800" b="1" dirty="0"/>
              <a:t>需要用到尽量少的钞票。</a:t>
            </a:r>
            <a:endParaRPr lang="zh-CN" altLang="en-US" sz="2800" dirty="0"/>
          </a:p>
          <a:p>
            <a:r>
              <a:rPr lang="zh-CN" altLang="en-US" sz="2800" dirty="0"/>
              <a:t>　　依据生活经验，我们显然可以采取这样的策略：能用</a:t>
            </a:r>
            <a:r>
              <a:rPr lang="en-US" altLang="zh-CN" sz="2800" dirty="0"/>
              <a:t>100</a:t>
            </a:r>
            <a:r>
              <a:rPr lang="zh-CN" altLang="en-US" sz="2800" dirty="0"/>
              <a:t>的就尽量用</a:t>
            </a:r>
            <a:r>
              <a:rPr lang="en-US" altLang="zh-CN" sz="2800" dirty="0"/>
              <a:t>100</a:t>
            </a:r>
            <a:r>
              <a:rPr lang="zh-CN" altLang="en-US" sz="2800" dirty="0"/>
              <a:t>的，否则尽量用</a:t>
            </a:r>
            <a:r>
              <a:rPr lang="en-US" altLang="zh-CN" sz="2800" dirty="0"/>
              <a:t>50</a:t>
            </a:r>
            <a:r>
              <a:rPr lang="zh-CN" altLang="en-US" sz="2800" dirty="0"/>
              <a:t>的</a:t>
            </a:r>
            <a:r>
              <a:rPr lang="en-US" altLang="zh-CN" sz="2800" dirty="0"/>
              <a:t>……</a:t>
            </a:r>
            <a:r>
              <a:rPr lang="zh-CN" altLang="en-US" sz="2800" dirty="0"/>
              <a:t>依次类推。</a:t>
            </a:r>
            <a:endParaRPr lang="en-US" altLang="zh-CN" sz="2800" dirty="0"/>
          </a:p>
          <a:p>
            <a:r>
              <a:rPr lang="zh-CN" altLang="en-US" sz="2800" dirty="0"/>
              <a:t>在这种策略下，</a:t>
            </a:r>
            <a:r>
              <a:rPr lang="en-US" altLang="zh-CN" sz="2800" dirty="0"/>
              <a:t>666=6×100+1×50+1×10+1×5+1×1</a:t>
            </a:r>
            <a:r>
              <a:rPr lang="zh-CN" altLang="en-US" sz="2800" dirty="0"/>
              <a:t>，共使用了</a:t>
            </a:r>
            <a:r>
              <a:rPr lang="en-US" altLang="zh-CN" sz="2800" dirty="0"/>
              <a:t>10</a:t>
            </a:r>
            <a:r>
              <a:rPr lang="zh-CN" altLang="en-US" sz="2800" dirty="0"/>
              <a:t>张钞票。</a:t>
            </a:r>
          </a:p>
          <a:p>
            <a:r>
              <a:rPr lang="zh-CN" altLang="en-US" sz="2800" dirty="0"/>
              <a:t>　　这种策略称为“</a:t>
            </a:r>
            <a:r>
              <a:rPr lang="zh-CN" altLang="en-US" sz="2800" b="1" dirty="0"/>
              <a:t>贪心</a:t>
            </a:r>
            <a:r>
              <a:rPr lang="zh-CN" altLang="en-US" sz="2800" dirty="0"/>
              <a:t>”：假设我们面对的局面是“需要凑出</a:t>
            </a:r>
            <a:r>
              <a:rPr lang="en-US" altLang="zh-CN" sz="2800" dirty="0"/>
              <a:t>w”</a:t>
            </a:r>
            <a:r>
              <a:rPr lang="zh-CN" altLang="en-US" sz="2800" dirty="0"/>
              <a:t>，</a:t>
            </a:r>
            <a:r>
              <a:rPr lang="zh-CN" altLang="en-US" sz="2800" b="1" dirty="0"/>
              <a:t>贪心策略会</a:t>
            </a:r>
            <a:r>
              <a:rPr lang="zh-CN" altLang="en-US" sz="2800" b="1" u="sng" dirty="0"/>
              <a:t>尽快</a:t>
            </a:r>
            <a:r>
              <a:rPr lang="zh-CN" altLang="en-US" sz="2800" b="1" dirty="0"/>
              <a:t>让</a:t>
            </a:r>
            <a:r>
              <a:rPr lang="en-US" altLang="zh-CN" sz="2800" b="1" dirty="0"/>
              <a:t>w</a:t>
            </a:r>
            <a:r>
              <a:rPr lang="zh-CN" altLang="en-US" sz="2800" b="1" dirty="0"/>
              <a:t>变得更小</a:t>
            </a:r>
            <a:r>
              <a:rPr lang="zh-CN" altLang="en-US" sz="2800" dirty="0"/>
              <a:t>。</a:t>
            </a:r>
            <a:endParaRPr lang="en-US" altLang="zh-CN" sz="2800" dirty="0"/>
          </a:p>
          <a:p>
            <a:r>
              <a:rPr lang="zh-CN" altLang="en-US" sz="2800" dirty="0"/>
              <a:t>能让</a:t>
            </a:r>
            <a:r>
              <a:rPr lang="en-US" altLang="zh-CN" sz="2800" dirty="0"/>
              <a:t>w</a:t>
            </a:r>
            <a:r>
              <a:rPr lang="zh-CN" altLang="en-US" sz="2800" dirty="0"/>
              <a:t>少</a:t>
            </a:r>
            <a:r>
              <a:rPr lang="en-US" altLang="zh-CN" sz="2800" dirty="0"/>
              <a:t>100</a:t>
            </a:r>
            <a:r>
              <a:rPr lang="zh-CN" altLang="en-US" sz="2800" dirty="0"/>
              <a:t>就尽量让它少</a:t>
            </a:r>
            <a:r>
              <a:rPr lang="en-US" altLang="zh-CN" sz="2800" dirty="0"/>
              <a:t>100</a:t>
            </a:r>
            <a:r>
              <a:rPr lang="zh-CN" altLang="en-US" sz="2800" dirty="0"/>
              <a:t>，这样我们接下来面对的局面就是凑出</a:t>
            </a:r>
            <a:r>
              <a:rPr lang="en-US" altLang="zh-CN" sz="2800" dirty="0"/>
              <a:t>w-100</a:t>
            </a:r>
            <a:r>
              <a:rPr lang="zh-CN" altLang="en-US" sz="2800" dirty="0"/>
              <a:t>。长期的生活经验表明，贪心策略是正确的。</a:t>
            </a:r>
          </a:p>
          <a:p>
            <a:br>
              <a:rPr lang="zh-CN" altLang="en-US" sz="2800" dirty="0"/>
            </a:br>
            <a:br>
              <a:rPr lang="zh-CN" altLang="en-US" sz="2800" dirty="0"/>
            </a:b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968857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75F9D5-00DD-4390-84A6-77E70C6949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493" y="691375"/>
            <a:ext cx="10883589" cy="589899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zh-CN" altLang="en-US" sz="3200" dirty="0"/>
              <a:t>但是，如果我们换一组钞票的面值，贪心策略就也许不成立了。如果一个奇葩国家的钞票面额分别是</a:t>
            </a:r>
            <a:r>
              <a:rPr lang="en-US" altLang="zh-CN" sz="3200" dirty="0"/>
              <a:t>1</a:t>
            </a:r>
            <a:r>
              <a:rPr lang="zh-CN" altLang="en-US" sz="3200" dirty="0"/>
              <a:t>、</a:t>
            </a:r>
            <a:r>
              <a:rPr lang="en-US" altLang="zh-CN" sz="3200" dirty="0"/>
              <a:t>5</a:t>
            </a:r>
            <a:r>
              <a:rPr lang="zh-CN" altLang="en-US" sz="3200" dirty="0"/>
              <a:t>、</a:t>
            </a:r>
            <a:r>
              <a:rPr lang="en-US" altLang="zh-CN" sz="3200" dirty="0"/>
              <a:t>11</a:t>
            </a:r>
            <a:r>
              <a:rPr lang="zh-CN" altLang="en-US" sz="3200" dirty="0"/>
              <a:t>，那么我们在凑出</a:t>
            </a:r>
            <a:r>
              <a:rPr lang="en-US" altLang="zh-CN" sz="3200" dirty="0"/>
              <a:t>15</a:t>
            </a:r>
            <a:r>
              <a:rPr lang="zh-CN" altLang="en-US" sz="3200" dirty="0"/>
              <a:t>的时候，贪心策略会出错：</a:t>
            </a:r>
            <a:br>
              <a:rPr lang="zh-CN" altLang="en-US" sz="3200" dirty="0"/>
            </a:br>
            <a:r>
              <a:rPr lang="zh-CN" altLang="en-US" sz="3200" dirty="0"/>
              <a:t>　　</a:t>
            </a:r>
            <a:r>
              <a:rPr lang="en-US" altLang="zh-CN" sz="3200" dirty="0"/>
              <a:t>15=1×11+4×1 </a:t>
            </a:r>
            <a:r>
              <a:rPr lang="zh-CN" altLang="en-US" sz="3200" dirty="0"/>
              <a:t>（贪心策略使用了</a:t>
            </a:r>
            <a:r>
              <a:rPr lang="en-US" altLang="zh-CN" sz="3200" dirty="0"/>
              <a:t>5</a:t>
            </a:r>
            <a:r>
              <a:rPr lang="zh-CN" altLang="en-US" sz="3200" dirty="0"/>
              <a:t>张钞票）</a:t>
            </a:r>
            <a:br>
              <a:rPr lang="zh-CN" altLang="en-US" sz="3200" dirty="0"/>
            </a:br>
            <a:r>
              <a:rPr lang="zh-CN" altLang="en-US" sz="3200" dirty="0"/>
              <a:t>　　</a:t>
            </a:r>
            <a:r>
              <a:rPr lang="en-US" altLang="zh-CN" sz="3200" dirty="0"/>
              <a:t>15=3×5 </a:t>
            </a:r>
            <a:r>
              <a:rPr lang="zh-CN" altLang="en-US" sz="3200" dirty="0"/>
              <a:t>（正确的策略，只用</a:t>
            </a:r>
            <a:r>
              <a:rPr lang="en-US" altLang="zh-CN" sz="3200" dirty="0"/>
              <a:t>3</a:t>
            </a:r>
            <a:r>
              <a:rPr lang="zh-CN" altLang="en-US" sz="3200" dirty="0"/>
              <a:t>张钞票）</a:t>
            </a:r>
            <a:br>
              <a:rPr lang="zh-CN" altLang="en-US" sz="3200" dirty="0"/>
            </a:br>
            <a:r>
              <a:rPr lang="zh-CN" altLang="en-US" sz="3200" dirty="0"/>
              <a:t>　　为什么会这样呢？贪心策略错在了哪里？</a:t>
            </a:r>
          </a:p>
          <a:p>
            <a:pPr marL="0" indent="0">
              <a:buNone/>
            </a:pPr>
            <a:endParaRPr lang="en-US" altLang="zh-CN" sz="3200" b="1" dirty="0"/>
          </a:p>
          <a:p>
            <a:pPr marL="0" indent="0">
              <a:buNone/>
            </a:pPr>
            <a:r>
              <a:rPr lang="zh-CN" altLang="en-US" sz="3200" b="1" dirty="0"/>
              <a:t>鼠目寸光。</a:t>
            </a:r>
            <a:br>
              <a:rPr lang="zh-CN" altLang="en-US" sz="3200" dirty="0"/>
            </a:br>
            <a:r>
              <a:rPr lang="zh-CN" altLang="en-US" sz="3200" dirty="0"/>
              <a:t>　　刚刚已经说过，贪心策略的纲领是：“尽量使接下来面对的</a:t>
            </a:r>
            <a:r>
              <a:rPr lang="en-US" altLang="zh-CN" sz="3200" dirty="0"/>
              <a:t>w</a:t>
            </a:r>
            <a:r>
              <a:rPr lang="zh-CN" altLang="en-US" sz="3200" dirty="0"/>
              <a:t>更小”。这样，贪心策略在</a:t>
            </a:r>
            <a:r>
              <a:rPr lang="en-US" altLang="zh-CN" sz="3200" dirty="0"/>
              <a:t>w=15</a:t>
            </a:r>
            <a:r>
              <a:rPr lang="zh-CN" altLang="en-US" sz="3200" dirty="0"/>
              <a:t>的局面时，会优先使用</a:t>
            </a:r>
            <a:r>
              <a:rPr lang="en-US" altLang="zh-CN" sz="3200" dirty="0"/>
              <a:t>11</a:t>
            </a:r>
            <a:r>
              <a:rPr lang="zh-CN" altLang="en-US" sz="3200" dirty="0"/>
              <a:t>来把</a:t>
            </a:r>
            <a:r>
              <a:rPr lang="en-US" altLang="zh-CN" sz="3200" dirty="0"/>
              <a:t>w</a:t>
            </a:r>
            <a:r>
              <a:rPr lang="zh-CN" altLang="en-US" sz="3200" dirty="0"/>
              <a:t>降到</a:t>
            </a:r>
            <a:r>
              <a:rPr lang="en-US" altLang="zh-CN" sz="3200" dirty="0"/>
              <a:t>4</a:t>
            </a:r>
            <a:r>
              <a:rPr lang="zh-CN" altLang="en-US" sz="3200" dirty="0"/>
              <a:t>；但是在这个问题中，凑出</a:t>
            </a:r>
            <a:r>
              <a:rPr lang="en-US" altLang="zh-CN" sz="3200" dirty="0"/>
              <a:t>4</a:t>
            </a:r>
            <a:r>
              <a:rPr lang="zh-CN" altLang="en-US" sz="3200" dirty="0"/>
              <a:t>的代价是很高的，必须使用</a:t>
            </a:r>
            <a:r>
              <a:rPr lang="en-US" altLang="zh-CN" sz="3200" dirty="0"/>
              <a:t>4×1</a:t>
            </a:r>
            <a:r>
              <a:rPr lang="zh-CN" altLang="en-US" sz="3200" dirty="0"/>
              <a:t>。如果使用了</a:t>
            </a:r>
            <a:r>
              <a:rPr lang="en-US" altLang="zh-CN" sz="3200" dirty="0"/>
              <a:t>5</a:t>
            </a:r>
            <a:r>
              <a:rPr lang="zh-CN" altLang="en-US" sz="3200" dirty="0"/>
              <a:t>，</a:t>
            </a:r>
            <a:r>
              <a:rPr lang="en-US" altLang="zh-CN" sz="3200" dirty="0"/>
              <a:t>w</a:t>
            </a:r>
            <a:r>
              <a:rPr lang="zh-CN" altLang="en-US" sz="3200" dirty="0"/>
              <a:t>会降为</a:t>
            </a:r>
            <a:r>
              <a:rPr lang="en-US" altLang="zh-CN" sz="3200" dirty="0"/>
              <a:t>10</a:t>
            </a:r>
            <a:r>
              <a:rPr lang="zh-CN" altLang="en-US" sz="3200" dirty="0"/>
              <a:t>，虽然没有</a:t>
            </a:r>
            <a:r>
              <a:rPr lang="en-US" altLang="zh-CN" sz="3200" dirty="0"/>
              <a:t>4</a:t>
            </a:r>
            <a:r>
              <a:rPr lang="zh-CN" altLang="en-US" sz="3200" dirty="0"/>
              <a:t>那么小，但是凑出</a:t>
            </a:r>
            <a:r>
              <a:rPr lang="en-US" altLang="zh-CN" sz="3200" dirty="0"/>
              <a:t>10</a:t>
            </a:r>
            <a:r>
              <a:rPr lang="zh-CN" altLang="en-US" sz="3200" dirty="0"/>
              <a:t>只需要两张</a:t>
            </a:r>
            <a:r>
              <a:rPr lang="en-US" altLang="zh-CN" sz="3200" dirty="0"/>
              <a:t>5</a:t>
            </a:r>
            <a:r>
              <a:rPr lang="zh-CN" altLang="en-US" sz="3200" dirty="0"/>
              <a:t>元。</a:t>
            </a:r>
            <a:br>
              <a:rPr lang="zh-CN" altLang="en-US" sz="3200" dirty="0"/>
            </a:br>
            <a:r>
              <a:rPr lang="zh-CN" altLang="en-US" sz="3200" dirty="0"/>
              <a:t>　　在这里我们发现，贪心是一种</a:t>
            </a:r>
            <a:r>
              <a:rPr lang="zh-CN" altLang="en-US" sz="3200" b="1" dirty="0"/>
              <a:t>只考虑眼前情况</a:t>
            </a:r>
            <a:r>
              <a:rPr lang="zh-CN" altLang="en-US" sz="3200" dirty="0"/>
              <a:t>的策略。</a:t>
            </a:r>
          </a:p>
          <a:p>
            <a:endParaRPr lang="zh-CN" altLang="en-US" sz="3200" dirty="0"/>
          </a:p>
          <a:p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139073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1C4CD6E-4DA9-4C42-AF6C-FEDEBFD86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232" y="89095"/>
            <a:ext cx="8866133" cy="666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440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0B491554-8A47-41F6-BAC5-6BC4A2FDE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3" y="550243"/>
            <a:ext cx="12179947" cy="512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43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833C8E3-A4B1-4D29-9BA5-8646D420C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4902" y="2006788"/>
            <a:ext cx="9441686" cy="4531287"/>
          </a:xfrm>
          <a:prstGeom prst="rect">
            <a:avLst/>
          </a:prstGeom>
        </p:spPr>
      </p:pic>
      <p:sp useBgFill="1">
        <p:nvSpPr>
          <p:cNvPr id="6" name="文本框 5">
            <a:extLst>
              <a:ext uri="{FF2B5EF4-FFF2-40B4-BE49-F238E27FC236}">
                <a16:creationId xmlns:a16="http://schemas.microsoft.com/office/drawing/2014/main" id="{62E4D371-DAF1-407F-B2F9-43C9F4C2D048}"/>
              </a:ext>
            </a:extLst>
          </p:cNvPr>
          <p:cNvSpPr txBox="1"/>
          <p:nvPr/>
        </p:nvSpPr>
        <p:spPr>
          <a:xfrm>
            <a:off x="0" y="437128"/>
            <a:ext cx="12054903" cy="156966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zh-CN" altLang="en-US" sz="3200" dirty="0"/>
              <a:t>问题很简单：给定一个城市的地图，所有的道路都是单行道</a:t>
            </a:r>
            <a:endParaRPr lang="en-US" altLang="zh-CN" sz="3200" dirty="0"/>
          </a:p>
          <a:p>
            <a:r>
              <a:rPr lang="zh-CN" altLang="en-US" sz="3200" dirty="0"/>
              <a:t>，而且不会构成环。每条道路都有过路费，问您从</a:t>
            </a:r>
            <a:r>
              <a:rPr lang="en-US" altLang="zh-CN" sz="3200" dirty="0"/>
              <a:t>S</a:t>
            </a:r>
            <a:r>
              <a:rPr lang="zh-CN" altLang="en-US" sz="3200" dirty="0"/>
              <a:t>点到</a:t>
            </a:r>
            <a:r>
              <a:rPr lang="en-US" altLang="zh-CN" sz="3200" dirty="0"/>
              <a:t>T</a:t>
            </a:r>
            <a:r>
              <a:rPr lang="zh-CN" altLang="en-US" sz="3200" dirty="0"/>
              <a:t>点花费的</a:t>
            </a:r>
            <a:endParaRPr lang="en-US" altLang="zh-CN" sz="3200" dirty="0"/>
          </a:p>
          <a:p>
            <a:r>
              <a:rPr lang="zh-CN" altLang="en-US" sz="3200" dirty="0"/>
              <a:t>最少费用。</a:t>
            </a:r>
          </a:p>
        </p:txBody>
      </p:sp>
    </p:spTree>
    <p:extLst>
      <p:ext uri="{BB962C8B-B14F-4D97-AF65-F5344CB8AC3E}">
        <p14:creationId xmlns:p14="http://schemas.microsoft.com/office/powerpoint/2010/main" val="1951337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1629FD-CF4E-4F88-966F-C6EEB3E46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单目运算符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0D959A-3B9D-4070-A226-4EB559D51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956" y="2603500"/>
            <a:ext cx="11184673" cy="3416300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单目运算符是指运算所需变量为一个的运算符，又叫一元运算符。</a:t>
            </a:r>
          </a:p>
          <a:p>
            <a:r>
              <a:rPr lang="zh-CN" altLang="en-US" sz="3200" dirty="0"/>
              <a:t>逻辑非运算符</a:t>
            </a:r>
            <a:r>
              <a:rPr lang="en-US" altLang="zh-CN" sz="3200" dirty="0"/>
              <a:t>【!】</a:t>
            </a:r>
            <a:r>
              <a:rPr lang="zh-CN" altLang="en-US" sz="3200" dirty="0"/>
              <a:t>、按位取反运算符</a:t>
            </a:r>
            <a:r>
              <a:rPr lang="en-US" altLang="zh-CN" sz="3200" dirty="0"/>
              <a:t>【~】</a:t>
            </a:r>
            <a:r>
              <a:rPr lang="zh-CN" altLang="en-US" sz="3200" dirty="0"/>
              <a:t>、自增自减运算符</a:t>
            </a:r>
            <a:r>
              <a:rPr lang="en-US" altLang="zh-CN" sz="3200" dirty="0"/>
              <a:t>【++</a:t>
            </a:r>
            <a:r>
              <a:rPr lang="zh-CN" altLang="en-US" sz="3200" dirty="0"/>
              <a:t>， </a:t>
            </a:r>
            <a:r>
              <a:rPr lang="en-US" altLang="zh-CN" sz="3200" dirty="0"/>
              <a:t>–】</a:t>
            </a:r>
            <a:r>
              <a:rPr lang="zh-CN" altLang="en-US" sz="3200" dirty="0"/>
              <a:t>、负号运算符</a:t>
            </a:r>
            <a:r>
              <a:rPr lang="en-US" altLang="zh-CN" sz="3200" dirty="0"/>
              <a:t>【-】</a:t>
            </a:r>
            <a:r>
              <a:rPr lang="zh-CN" altLang="en-US" sz="3200" dirty="0"/>
              <a:t>、类型转换运算符</a:t>
            </a:r>
            <a:r>
              <a:rPr lang="en-US" altLang="zh-CN" sz="3200" dirty="0"/>
              <a:t>【(</a:t>
            </a:r>
            <a:r>
              <a:rPr lang="zh-CN" altLang="en-US" sz="3200" dirty="0"/>
              <a:t>类型</a:t>
            </a:r>
            <a:r>
              <a:rPr lang="en-US" altLang="zh-CN" sz="3200" dirty="0"/>
              <a:t>)】</a:t>
            </a:r>
            <a:r>
              <a:rPr lang="zh-CN" altLang="en-US" sz="3200" dirty="0"/>
              <a:t>、指针运算符和取地址运算符</a:t>
            </a:r>
            <a:r>
              <a:rPr lang="en-US" altLang="zh-CN" sz="3200" dirty="0"/>
              <a:t>【*</a:t>
            </a:r>
            <a:r>
              <a:rPr lang="zh-CN" altLang="en-US" sz="3200" dirty="0"/>
              <a:t>和</a:t>
            </a:r>
            <a:r>
              <a:rPr lang="en-US" altLang="zh-CN" sz="3200" dirty="0"/>
              <a:t>&amp;】</a:t>
            </a:r>
            <a:r>
              <a:rPr lang="zh-CN" altLang="en-US" sz="3200" dirty="0"/>
              <a:t>、长度运算符</a:t>
            </a:r>
            <a:r>
              <a:rPr lang="en-US" altLang="zh-CN" sz="3200" dirty="0"/>
              <a:t>【</a:t>
            </a:r>
            <a:r>
              <a:rPr lang="en-US" altLang="zh-CN" sz="3200" dirty="0" err="1"/>
              <a:t>sizeof</a:t>
            </a:r>
            <a:r>
              <a:rPr lang="en-US" altLang="zh-CN" sz="3200" dirty="0"/>
              <a:t>】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99320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4DD691-2E10-4835-8C05-331DB5F14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双目运算符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0142ED-476E-4450-8BC2-D1F6E7DFC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190" y="2364059"/>
            <a:ext cx="10805532" cy="4493941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sz="2400" dirty="0"/>
              <a:t>双目运算符就是对两个变量进行操作</a:t>
            </a:r>
          </a:p>
          <a:p>
            <a:r>
              <a:rPr lang="zh-CN" altLang="en-US" sz="2400" dirty="0"/>
              <a:t>初等运算符　下标运算符</a:t>
            </a:r>
            <a:r>
              <a:rPr lang="en-US" altLang="zh-CN" sz="2400" dirty="0"/>
              <a:t>【[]】</a:t>
            </a:r>
            <a:r>
              <a:rPr lang="zh-CN" altLang="en-US" sz="2400" dirty="0"/>
              <a:t>、分量运算符的指向结构体成员运算符</a:t>
            </a:r>
            <a:r>
              <a:rPr lang="en-US" altLang="zh-CN" sz="2400" dirty="0"/>
              <a:t>【-&gt;】</a:t>
            </a:r>
            <a:r>
              <a:rPr lang="zh-CN" altLang="en-US" sz="2400" dirty="0"/>
              <a:t>、结构体成员运算符</a:t>
            </a:r>
            <a:r>
              <a:rPr lang="en-US" altLang="zh-CN" sz="2400" dirty="0"/>
              <a:t>【.】</a:t>
            </a:r>
          </a:p>
          <a:p>
            <a:r>
              <a:rPr lang="zh-CN" altLang="en-US" sz="2400" dirty="0"/>
              <a:t>乘法运算符</a:t>
            </a:r>
            <a:r>
              <a:rPr lang="en-US" altLang="zh-CN" sz="2400" dirty="0"/>
              <a:t>【*】</a:t>
            </a:r>
            <a:r>
              <a:rPr lang="zh-CN" altLang="en-US" sz="2400" dirty="0"/>
              <a:t>、除法运算符</a:t>
            </a:r>
            <a:r>
              <a:rPr lang="en-US" altLang="zh-CN" sz="2400" dirty="0"/>
              <a:t>【/】</a:t>
            </a:r>
            <a:r>
              <a:rPr lang="zh-CN" altLang="en-US" sz="2400" dirty="0"/>
              <a:t>、取余运算符</a:t>
            </a:r>
            <a:r>
              <a:rPr lang="en-US" altLang="zh-CN" sz="2400" dirty="0"/>
              <a:t>【%】 </a:t>
            </a:r>
            <a:r>
              <a:rPr lang="zh-CN" altLang="en-US" sz="2400" dirty="0"/>
              <a:t>、加法运算符</a:t>
            </a:r>
            <a:r>
              <a:rPr lang="en-US" altLang="zh-CN" sz="2400" dirty="0"/>
              <a:t>【+】</a:t>
            </a:r>
            <a:r>
              <a:rPr lang="zh-CN" altLang="en-US" sz="2400" dirty="0"/>
              <a:t>、减法运算符</a:t>
            </a:r>
            <a:r>
              <a:rPr lang="en-US" altLang="zh-CN" sz="2400" dirty="0"/>
              <a:t>【-】</a:t>
            </a:r>
          </a:p>
          <a:p>
            <a:r>
              <a:rPr lang="zh-CN" altLang="en-US" sz="2400" dirty="0"/>
              <a:t>等于运算符</a:t>
            </a:r>
            <a:r>
              <a:rPr lang="en-US" altLang="zh-CN" sz="2400" dirty="0"/>
              <a:t>【==】</a:t>
            </a:r>
            <a:r>
              <a:rPr lang="zh-CN" altLang="en-US" sz="2400" dirty="0"/>
              <a:t>、不等于运算符</a:t>
            </a:r>
            <a:r>
              <a:rPr lang="en-US" altLang="zh-CN" sz="2400" dirty="0"/>
              <a:t>【!=】 </a:t>
            </a:r>
            <a:r>
              <a:rPr lang="zh-CN" altLang="en-US" sz="2400" dirty="0"/>
              <a:t>、关系运算符</a:t>
            </a:r>
            <a:r>
              <a:rPr lang="en-US" altLang="zh-CN" sz="2400" dirty="0"/>
              <a:t>【&lt; &gt; &lt;= &gt;= 】</a:t>
            </a:r>
          </a:p>
          <a:p>
            <a:r>
              <a:rPr lang="zh-CN" altLang="en-US" sz="2400" dirty="0"/>
              <a:t>逻辑与运算符</a:t>
            </a:r>
            <a:r>
              <a:rPr lang="en-US" altLang="zh-CN" sz="2400" dirty="0"/>
              <a:t>【&amp;&amp;】 </a:t>
            </a:r>
            <a:r>
              <a:rPr lang="zh-CN" altLang="en-US" sz="2400" dirty="0"/>
              <a:t>、逻辑或运算符</a:t>
            </a:r>
            <a:r>
              <a:rPr lang="en-US" altLang="zh-CN" sz="2400" dirty="0"/>
              <a:t>【||】</a:t>
            </a:r>
            <a:r>
              <a:rPr lang="zh-CN" altLang="en-US" sz="2400" dirty="0"/>
              <a:t>、逻辑非运算符</a:t>
            </a:r>
            <a:r>
              <a:rPr lang="en-US" altLang="zh-CN" sz="2400" dirty="0"/>
              <a:t>【</a:t>
            </a:r>
            <a:r>
              <a:rPr lang="zh-CN" altLang="en-US" sz="2400" dirty="0"/>
              <a:t>！</a:t>
            </a:r>
            <a:r>
              <a:rPr lang="en-US" altLang="zh-CN" sz="2400" dirty="0"/>
              <a:t>】</a:t>
            </a:r>
          </a:p>
          <a:p>
            <a:r>
              <a:rPr lang="zh-CN" altLang="en-US" sz="2400" dirty="0"/>
              <a:t>按位与运算符</a:t>
            </a:r>
            <a:r>
              <a:rPr lang="en-US" altLang="zh-CN" sz="2400" dirty="0"/>
              <a:t>【&amp;】</a:t>
            </a:r>
            <a:r>
              <a:rPr lang="zh-CN" altLang="en-US" sz="2400" dirty="0"/>
              <a:t>、按位异或运算符</a:t>
            </a:r>
            <a:r>
              <a:rPr lang="en-US" altLang="zh-CN" sz="2400" dirty="0"/>
              <a:t>【^】 </a:t>
            </a:r>
            <a:r>
              <a:rPr lang="zh-CN" altLang="en-US" sz="2400" dirty="0"/>
              <a:t>、按位或运算符</a:t>
            </a:r>
            <a:r>
              <a:rPr lang="en-US" altLang="zh-CN" sz="2400" dirty="0"/>
              <a:t>【|】</a:t>
            </a:r>
            <a:r>
              <a:rPr lang="zh-CN" altLang="en-US" sz="2400" dirty="0"/>
              <a:t>、左移动运算符</a:t>
            </a:r>
            <a:r>
              <a:rPr lang="en-US" altLang="zh-CN" sz="2400" dirty="0"/>
              <a:t>【&lt;&lt;】</a:t>
            </a:r>
            <a:r>
              <a:rPr lang="zh-CN" altLang="en-US" sz="2400" dirty="0"/>
              <a:t>、右移动运算符</a:t>
            </a:r>
            <a:r>
              <a:rPr lang="en-US" altLang="zh-CN" sz="2400" dirty="0"/>
              <a:t>【&gt;&gt;】</a:t>
            </a:r>
          </a:p>
          <a:p>
            <a:r>
              <a:rPr lang="zh-CN" altLang="en-US" sz="2400" dirty="0"/>
              <a:t>赋值运算符</a:t>
            </a:r>
            <a:r>
              <a:rPr lang="en-US" altLang="zh-CN" sz="2400" dirty="0"/>
              <a:t>【= += -= *= /= %= &gt;&gt;= &lt;&lt;= &amp;= |= ^=】</a:t>
            </a:r>
          </a:p>
          <a:p>
            <a:r>
              <a:rPr lang="zh-CN" altLang="en-US" sz="2400" dirty="0"/>
              <a:t>逗号运算符</a:t>
            </a:r>
            <a:r>
              <a:rPr lang="en-US" altLang="zh-CN" sz="2400" dirty="0"/>
              <a:t>【,】 </a:t>
            </a:r>
          </a:p>
        </p:txBody>
      </p:sp>
    </p:spTree>
    <p:extLst>
      <p:ext uri="{BB962C8B-B14F-4D97-AF65-F5344CB8AC3E}">
        <p14:creationId xmlns:p14="http://schemas.microsoft.com/office/powerpoint/2010/main" val="2200096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28EA00-F98C-4458-880D-C96F169C8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三目运算符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5E054E9-9F8C-4EF0-B37B-9B3D84EC5D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08545" y="2744451"/>
            <a:ext cx="107657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int </a:t>
            </a:r>
            <a:r>
              <a:rPr kumimoji="0" lang="en-US" altLang="zh-CN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zh-CN" altLang="zh-CN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 = 1, b = 2, z, c = 3; </a:t>
            </a:r>
            <a:endParaRPr kumimoji="0" lang="en-US" altLang="zh-CN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z = a &gt; b ? a : (b &gt; c ? b : c);</a:t>
            </a:r>
            <a:endParaRPr kumimoji="0" lang="en-US" altLang="zh-CN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cout &lt;&lt; "z:" &lt;&lt; z &lt;&lt; endl; </a:t>
            </a:r>
            <a:endParaRPr kumimoji="0" lang="en-US" altLang="zh-CN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这样输出的结果是：z:3</a:t>
            </a:r>
            <a:r>
              <a:rPr kumimoji="0" lang="zh-CN" altLang="zh-CN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CN" altLang="zh-CN" sz="7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276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3A2638-F31C-4D56-AE35-7199CA549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关系表达式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C82819-E386-4647-AFF4-0E8CE8DBB5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/>
              <a:t>!(3&lt;1)||(67&gt;3)&amp;&amp;(34==43)</a:t>
            </a:r>
            <a:endParaRPr lang="zh-CN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9077862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535</TotalTime>
  <Words>304</Words>
  <Application>Microsoft Office PowerPoint</Application>
  <PresentationFormat>宽屏</PresentationFormat>
  <Paragraphs>34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6" baseType="lpstr">
      <vt:lpstr>Arial Unicode MS</vt:lpstr>
      <vt:lpstr>DengXian</vt:lpstr>
      <vt:lpstr>Arial</vt:lpstr>
      <vt:lpstr>Century Gothic</vt:lpstr>
      <vt:lpstr>Wingdings 3</vt:lpstr>
      <vt:lpstr>离子会议室</vt:lpstr>
      <vt:lpstr>程序的选择执行</vt:lpstr>
      <vt:lpstr>贪心算法</vt:lpstr>
      <vt:lpstr>PowerPoint 演示文稿</vt:lpstr>
      <vt:lpstr>PowerPoint 演示文稿</vt:lpstr>
      <vt:lpstr>PowerPoint 演示文稿</vt:lpstr>
      <vt:lpstr>PowerPoint 演示文稿</vt:lpstr>
      <vt:lpstr>单目运算符</vt:lpstr>
      <vt:lpstr>双目运算符</vt:lpstr>
      <vt:lpstr>三目运算符</vt:lpstr>
      <vt:lpstr>关系表达式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238</cp:revision>
  <dcterms:created xsi:type="dcterms:W3CDTF">2018-03-06T01:08:38Z</dcterms:created>
  <dcterms:modified xsi:type="dcterms:W3CDTF">2019-04-21T02:26:03Z</dcterms:modified>
</cp:coreProperties>
</file>