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aike.baidu.com/item/%E4%BC%A0%E8%AF%B4/6939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循环结构中应用位运算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BD27A-61D1-4221-A3EB-12644BFC7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棋盘麦粒问题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FF28BF-8F1A-4933-824D-58F85BE69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12" y="2308301"/>
            <a:ext cx="11675327" cy="4393581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在印度有一个古老的</a:t>
            </a:r>
            <a:r>
              <a:rPr lang="zh-CN" altLang="en-US" sz="2800" b="1" dirty="0">
                <a:hlinkClick r:id="rId2"/>
              </a:rPr>
              <a:t>传说</a:t>
            </a:r>
            <a:r>
              <a:rPr lang="zh-CN" altLang="en-US" sz="2800" b="1" dirty="0"/>
              <a:t>：舍罕王打算奖赏国际象棋的发明人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宰相：西萨</a:t>
            </a:r>
            <a:r>
              <a:rPr lang="en-US" altLang="zh-CN" sz="2800" b="1" dirty="0"/>
              <a:t>·</a:t>
            </a:r>
            <a:r>
              <a:rPr lang="zh-CN" altLang="en-US" sz="2800" b="1" dirty="0"/>
              <a:t>班</a:t>
            </a:r>
            <a:r>
              <a:rPr lang="en-US" altLang="zh-CN" sz="2800" b="1" dirty="0"/>
              <a:t>·</a:t>
            </a:r>
            <a:r>
              <a:rPr lang="zh-CN" altLang="en-US" sz="2800" b="1" dirty="0"/>
              <a:t>达依尔。国王问他想要什么，他对国王说：“陛下，请您在这张棋盘的第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个小格里，赏给我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粒麦子，在第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个小格里给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粒，第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小格给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粒，以后每一小格都比前一小格加一倍。请您把这样摆满棋盘上所有的</a:t>
            </a:r>
            <a:r>
              <a:rPr lang="en-US" altLang="zh-CN" sz="2800" b="1" dirty="0"/>
              <a:t>64</a:t>
            </a:r>
            <a:r>
              <a:rPr lang="zh-CN" altLang="en-US" sz="2800" b="1" dirty="0"/>
              <a:t>格的麦粒，都赏给您的仆人吧！”国王觉得这要求太容易满足了，就命令给他这些麦粒。当人们把一袋一袋的麦子搬来开始计数时，国王才发现：就是把全印度甚至全世界的麦粒全拿来，也满足不了那位宰相的要求。 那么，宰相要求得到的麦粒到底有多少呢？</a:t>
            </a:r>
          </a:p>
        </p:txBody>
      </p:sp>
    </p:spTree>
    <p:extLst>
      <p:ext uri="{BB962C8B-B14F-4D97-AF65-F5344CB8AC3E}">
        <p14:creationId xmlns:p14="http://schemas.microsoft.com/office/powerpoint/2010/main" val="148046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A48F5E-CB1D-4446-89BD-BAF5E7614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棋盘麦粒问题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7B5833-985F-4CB5-A286-690137C83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73" y="2196790"/>
            <a:ext cx="8067978" cy="447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16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0ED28A-FBCE-4001-8F83-EF4C7B62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50505F-930E-4E45-B34D-719C5439C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665339" cy="3998022"/>
          </a:xfrm>
        </p:spPr>
        <p:txBody>
          <a:bodyPr>
            <a:normAutofit lnSpcReduction="10000"/>
          </a:bodyPr>
          <a:lstStyle/>
          <a:p>
            <a:r>
              <a:rPr lang="zh-CN" altLang="en-US" sz="2400" dirty="0"/>
              <a:t>第 第 第 第 </a:t>
            </a:r>
            <a:r>
              <a:rPr lang="en-US" altLang="zh-CN" sz="2400" dirty="0"/>
              <a:t>…… </a:t>
            </a:r>
            <a:r>
              <a:rPr lang="zh-CN" altLang="en-US" sz="2400" dirty="0"/>
              <a:t>第</a:t>
            </a:r>
          </a:p>
          <a:p>
            <a:r>
              <a:rPr lang="en-US" altLang="zh-CN" sz="2400" dirty="0"/>
              <a:t>1 2 3 4 …… 64</a:t>
            </a:r>
          </a:p>
          <a:p>
            <a:r>
              <a:rPr lang="zh-CN" altLang="en-US" sz="2400" dirty="0"/>
              <a:t>格 格 格 格 </a:t>
            </a:r>
            <a:r>
              <a:rPr lang="en-US" altLang="zh-CN" sz="2400" dirty="0"/>
              <a:t>…… </a:t>
            </a:r>
            <a:r>
              <a:rPr lang="zh-CN" altLang="en-US" sz="2400" dirty="0"/>
              <a:t>格</a:t>
            </a:r>
          </a:p>
          <a:p>
            <a:r>
              <a:rPr lang="en-US" altLang="zh-CN" sz="2400" dirty="0"/>
              <a:t>1 + 2 + 4+ 8 + ……… + 2</a:t>
            </a:r>
            <a:r>
              <a:rPr lang="zh-CN" altLang="en-US" sz="2400" dirty="0"/>
              <a:t>的</a:t>
            </a:r>
            <a:r>
              <a:rPr lang="en-US" altLang="zh-CN" sz="2400" dirty="0"/>
              <a:t>63</a:t>
            </a:r>
            <a:r>
              <a:rPr lang="zh-CN" altLang="en-US" sz="2400" dirty="0"/>
              <a:t>次方 </a:t>
            </a:r>
            <a:r>
              <a:rPr lang="en-US" altLang="zh-CN" sz="2400" dirty="0"/>
              <a:t>= 2</a:t>
            </a:r>
            <a:r>
              <a:rPr lang="zh-CN" altLang="en-US" sz="2400" dirty="0"/>
              <a:t>的</a:t>
            </a:r>
            <a:r>
              <a:rPr lang="en-US" altLang="zh-CN" sz="2400" dirty="0"/>
              <a:t>64</a:t>
            </a:r>
            <a:r>
              <a:rPr lang="zh-CN" altLang="en-US" sz="2400" dirty="0"/>
              <a:t>次方</a:t>
            </a:r>
            <a:r>
              <a:rPr lang="en-US" altLang="zh-CN" sz="2400" dirty="0"/>
              <a:t>-1 = 18446744073709551615</a:t>
            </a:r>
            <a:r>
              <a:rPr lang="zh-CN" altLang="en-US" sz="2400" dirty="0"/>
              <a:t>（粒）</a:t>
            </a:r>
          </a:p>
          <a:p>
            <a:r>
              <a:rPr lang="zh-CN" altLang="en-US" sz="2400" dirty="0"/>
              <a:t>人们估计，全世界需要</a:t>
            </a:r>
            <a:r>
              <a:rPr lang="en-US" altLang="zh-CN" sz="2400" dirty="0"/>
              <a:t>500</a:t>
            </a:r>
            <a:r>
              <a:rPr lang="zh-CN" altLang="en-US" sz="2400" dirty="0"/>
              <a:t>年生产这么多麦子！</a:t>
            </a:r>
            <a:endParaRPr lang="en-US" altLang="zh-CN" sz="2400" dirty="0"/>
          </a:p>
          <a:p>
            <a:r>
              <a:rPr lang="zh-CN" altLang="en-US" sz="2400" dirty="0"/>
              <a:t>总麦粒数约为：</a:t>
            </a:r>
            <a:r>
              <a:rPr lang="en-US" altLang="zh-CN" sz="2400" dirty="0"/>
              <a:t>1.845e+019 </a:t>
            </a:r>
            <a:br>
              <a:rPr lang="en-US" altLang="zh-CN" sz="2400" dirty="0"/>
            </a:br>
            <a:r>
              <a:rPr lang="zh-CN" altLang="en-US" sz="2400" dirty="0"/>
              <a:t>小麦重量约为：</a:t>
            </a:r>
            <a:r>
              <a:rPr lang="en-US" altLang="zh-CN" sz="2400" dirty="0"/>
              <a:t>768614336405</a:t>
            </a:r>
            <a:r>
              <a:rPr lang="zh-CN" altLang="en-US" sz="2400" dirty="0"/>
              <a:t>吨 </a:t>
            </a:r>
            <a:br>
              <a:rPr lang="zh-CN" altLang="en-US" sz="2400" dirty="0"/>
            </a:br>
            <a:r>
              <a:rPr lang="zh-CN" altLang="en-US" sz="2400" dirty="0"/>
              <a:t>约相当于</a:t>
            </a:r>
            <a:r>
              <a:rPr lang="en-US" altLang="zh-CN" sz="2400" dirty="0"/>
              <a:t>2014</a:t>
            </a:r>
            <a:r>
              <a:rPr lang="zh-CN" altLang="en-US" sz="2400" dirty="0"/>
              <a:t>年世界粮食年总产量的</a:t>
            </a:r>
            <a:r>
              <a:rPr lang="en-US" altLang="zh-CN" sz="2400" dirty="0"/>
              <a:t>310</a:t>
            </a:r>
            <a:r>
              <a:rPr lang="zh-CN" altLang="en-US" sz="2400" dirty="0"/>
              <a:t>倍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590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7DD37-22EF-475F-A094-0DA0DE39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论算法的重要性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CCCA3C-F916-477B-B787-C038006A6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66" y="2603500"/>
            <a:ext cx="11452302" cy="3416300"/>
          </a:xfrm>
        </p:spPr>
        <p:txBody>
          <a:bodyPr>
            <a:normAutofit/>
          </a:bodyPr>
          <a:lstStyle/>
          <a:p>
            <a:r>
              <a:rPr lang="en-US" altLang="zh-CN" sz="3200" b="1" dirty="0"/>
              <a:t>#include &lt;</a:t>
            </a:r>
            <a:r>
              <a:rPr lang="en-US" altLang="zh-CN" sz="3200" b="1" dirty="0" err="1"/>
              <a:t>math.h</a:t>
            </a:r>
            <a:r>
              <a:rPr lang="en-US" altLang="zh-CN" sz="3200" b="1" dirty="0"/>
              <a:t>&gt;</a:t>
            </a:r>
            <a:br>
              <a:rPr lang="en-US" altLang="zh-CN" sz="3200" b="1" dirty="0"/>
            </a:br>
            <a:r>
              <a:rPr lang="en-US" altLang="zh-CN" sz="3200" b="1" dirty="0"/>
              <a:t>pow(</a:t>
            </a:r>
            <a:r>
              <a:rPr lang="en-US" altLang="zh-CN" sz="3200" b="1" dirty="0" err="1"/>
              <a:t>x,y</a:t>
            </a:r>
            <a:r>
              <a:rPr lang="en-US" altLang="zh-CN" sz="3200" b="1" dirty="0"/>
              <a:t>);</a:t>
            </a:r>
          </a:p>
          <a:p>
            <a:endParaRPr lang="en-US" altLang="zh-CN" sz="3200" b="1" dirty="0"/>
          </a:p>
          <a:p>
            <a:r>
              <a:rPr lang="en-US" altLang="zh-CN" sz="3200" b="1" dirty="0"/>
              <a:t>S=pow(2,0)+ pow(2,1)+ pow(2,2)+ pow(2,3)+…. pow(2,63)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98669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1BB3C-E01A-47FA-A938-85C9192B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算法变形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7F6F8E-E88C-41C2-BDEA-990C9A698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6" y="2603499"/>
            <a:ext cx="11407698" cy="4120685"/>
          </a:xfrm>
        </p:spPr>
        <p:txBody>
          <a:bodyPr>
            <a:normAutofit/>
          </a:bodyPr>
          <a:lstStyle/>
          <a:p>
            <a:r>
              <a:rPr lang="en-US" altLang="zh-CN" sz="2800" b="1" dirty="0"/>
              <a:t>S=pow(2,0)+ pow(2,1)+ pow(2,2)+ pow(2,3)+…. pow(2,63)</a:t>
            </a:r>
          </a:p>
          <a:p>
            <a:r>
              <a:rPr lang="en-US" altLang="zh-CN" sz="2800" b="1" dirty="0"/>
              <a:t>2S=2*pow(2,0)+ 2* pow(2,1)+ 2* pow(2,2)+ 2* pow(2,3)+…. 2* pow(2,63)</a:t>
            </a:r>
            <a:endParaRPr lang="zh-CN" altLang="en-US" sz="2800" b="1" dirty="0"/>
          </a:p>
          <a:p>
            <a:r>
              <a:rPr lang="en-US" altLang="zh-CN" sz="2800" b="1" dirty="0"/>
              <a:t>2S=pow(2,1)+pow(2,2)+pow(2,3)+….+pow(2,64)</a:t>
            </a:r>
          </a:p>
          <a:p>
            <a:endParaRPr lang="en-US" altLang="zh-CN" sz="2800" b="1" dirty="0"/>
          </a:p>
          <a:p>
            <a:r>
              <a:rPr lang="zh-CN" altLang="en-US" sz="2800" b="1" dirty="0"/>
              <a:t>然后</a:t>
            </a:r>
            <a:r>
              <a:rPr lang="en-US" altLang="zh-CN" sz="2800" b="1" dirty="0"/>
              <a:t>2s-s=pow(2,64)-pow(2,0)</a:t>
            </a:r>
            <a:r>
              <a:rPr lang="zh-CN" altLang="en-US" sz="2800" b="1" dirty="0"/>
              <a:t>即是答案！</a:t>
            </a:r>
          </a:p>
        </p:txBody>
      </p:sp>
    </p:spTree>
    <p:extLst>
      <p:ext uri="{BB962C8B-B14F-4D97-AF65-F5344CB8AC3E}">
        <p14:creationId xmlns:p14="http://schemas.microsoft.com/office/powerpoint/2010/main" val="128884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7E054-8865-409E-A4EB-40AB706B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示例代码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ABA47-AE91-4E4F-A12D-5C0978004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41" y="2297151"/>
            <a:ext cx="10169913" cy="4839629"/>
          </a:xfrm>
        </p:spPr>
        <p:txBody>
          <a:bodyPr>
            <a:normAutofit/>
          </a:bodyPr>
          <a:lstStyle/>
          <a:p>
            <a:r>
              <a:rPr lang="en-US" altLang="zh-CN" b="1" dirty="0"/>
              <a:t>#include &lt;</a:t>
            </a:r>
            <a:r>
              <a:rPr lang="en-US" altLang="zh-CN" b="1" dirty="0" err="1"/>
              <a:t>stdio.h</a:t>
            </a:r>
            <a:r>
              <a:rPr lang="en-US" altLang="zh-CN" b="1" dirty="0"/>
              <a:t>&gt;</a:t>
            </a:r>
          </a:p>
          <a:p>
            <a:r>
              <a:rPr lang="en-US" altLang="zh-CN" b="1" dirty="0"/>
              <a:t>#include &lt;</a:t>
            </a:r>
            <a:r>
              <a:rPr lang="en-US" altLang="zh-CN" b="1" dirty="0" err="1"/>
              <a:t>math.h</a:t>
            </a:r>
            <a:r>
              <a:rPr lang="en-US" altLang="zh-CN" b="1" dirty="0"/>
              <a:t>&gt;</a:t>
            </a:r>
          </a:p>
          <a:p>
            <a:r>
              <a:rPr lang="en-US" altLang="zh-CN" b="1" dirty="0"/>
              <a:t>main()</a:t>
            </a:r>
          </a:p>
          <a:p>
            <a:r>
              <a:rPr lang="en-US" altLang="zh-CN" b="1" dirty="0"/>
              <a:t>{</a:t>
            </a:r>
          </a:p>
          <a:p>
            <a:r>
              <a:rPr lang="en-US" altLang="zh-CN" b="1" dirty="0"/>
              <a:t>	double sum=0.0;</a:t>
            </a:r>
          </a:p>
          <a:p>
            <a:r>
              <a:rPr lang="en-US" altLang="zh-CN" b="1" dirty="0"/>
              <a:t>	int </a:t>
            </a:r>
            <a:r>
              <a:rPr lang="en-US" altLang="zh-CN" b="1" dirty="0" err="1"/>
              <a:t>i</a:t>
            </a:r>
            <a:r>
              <a:rPr lang="en-US" altLang="zh-CN" b="1" dirty="0"/>
              <a:t>;</a:t>
            </a:r>
          </a:p>
          <a:p>
            <a:r>
              <a:rPr lang="en-US" altLang="zh-CN" b="1" dirty="0"/>
              <a:t>	for(</a:t>
            </a:r>
            <a:r>
              <a:rPr lang="en-US" altLang="zh-CN" b="1" dirty="0" err="1"/>
              <a:t>i</a:t>
            </a:r>
            <a:r>
              <a:rPr lang="en-US" altLang="zh-CN" b="1" dirty="0"/>
              <a:t>=0;i&lt;64;i++)</a:t>
            </a:r>
          </a:p>
          <a:p>
            <a:r>
              <a:rPr lang="en-US" altLang="zh-CN" b="1" dirty="0"/>
              <a:t>		sum+=pow(2,i);</a:t>
            </a:r>
          </a:p>
          <a:p>
            <a:r>
              <a:rPr lang="en-US" altLang="zh-CN" b="1" dirty="0"/>
              <a:t>	</a:t>
            </a:r>
            <a:r>
              <a:rPr lang="en-US" altLang="zh-CN" b="1" dirty="0" err="1"/>
              <a:t>printf</a:t>
            </a:r>
            <a:r>
              <a:rPr lang="en-US" altLang="zh-CN" b="1" dirty="0"/>
              <a:t>("%.0lf\</a:t>
            </a:r>
            <a:r>
              <a:rPr lang="en-US" altLang="zh-CN" b="1" dirty="0" err="1"/>
              <a:t>n",sum</a:t>
            </a:r>
            <a:r>
              <a:rPr lang="en-US" altLang="zh-CN" b="1" dirty="0"/>
              <a:t>);</a:t>
            </a:r>
          </a:p>
          <a:p>
            <a:r>
              <a:rPr lang="en-US" altLang="zh-CN" b="1" dirty="0"/>
              <a:t>}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3368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6CED6-2978-4769-8EDC-CD6AD224A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位运算解决问题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D4343F-2440-4C20-A5F9-589BB2B50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/>
              <a:t>重点：</a:t>
            </a:r>
            <a:endParaRPr lang="en-US" altLang="zh-CN" sz="3200" b="1" dirty="0"/>
          </a:p>
          <a:p>
            <a:endParaRPr lang="en-US" altLang="zh-CN" sz="3200" b="1" dirty="0"/>
          </a:p>
          <a:p>
            <a:r>
              <a:rPr lang="zh-CN" altLang="en-US" sz="3200" b="1" dirty="0"/>
              <a:t>一、</a:t>
            </a:r>
            <a:r>
              <a:rPr lang="en-US" altLang="zh-CN" sz="3200" b="1"/>
              <a:t>n&amp;(</a:t>
            </a:r>
            <a:r>
              <a:rPr lang="en-US" altLang="zh-CN" sz="3200" b="1" dirty="0"/>
              <a:t>n-1) </a:t>
            </a:r>
            <a:r>
              <a:rPr lang="zh-CN" altLang="en-US" sz="3200" b="1" dirty="0"/>
              <a:t>是什么意思？</a:t>
            </a:r>
            <a:br>
              <a:rPr lang="en-US" altLang="zh-CN" sz="3200" b="1" dirty="0"/>
            </a:br>
            <a:endParaRPr lang="en-US" altLang="zh-CN" sz="3200" b="1" dirty="0"/>
          </a:p>
          <a:p>
            <a:r>
              <a:rPr lang="zh-CN" altLang="en-US" sz="3200" b="1" dirty="0"/>
              <a:t>二、为什么这样就可以？</a:t>
            </a:r>
          </a:p>
        </p:txBody>
      </p:sp>
    </p:spTree>
    <p:extLst>
      <p:ext uri="{BB962C8B-B14F-4D97-AF65-F5344CB8AC3E}">
        <p14:creationId xmlns:p14="http://schemas.microsoft.com/office/powerpoint/2010/main" val="1409969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D0A9EB-9DC7-409C-A330-3DA4E113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道理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FF63CB-B06C-4CE3-8EA5-8AAC8DA01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434" y="2375210"/>
            <a:ext cx="10827834" cy="3644590"/>
          </a:xfrm>
        </p:spPr>
        <p:txBody>
          <a:bodyPr/>
          <a:lstStyle/>
          <a:p>
            <a:r>
              <a:rPr lang="zh-CN" altLang="en-US" sz="3200" dirty="0"/>
              <a:t>二进制中一旦是</a:t>
            </a:r>
            <a:r>
              <a:rPr lang="en-US" altLang="zh-CN" sz="3200" dirty="0"/>
              <a:t>2</a:t>
            </a:r>
            <a:r>
              <a:rPr lang="zh-CN" altLang="en-US" sz="3200" dirty="0"/>
              <a:t>的倍数，必为</a:t>
            </a:r>
            <a:r>
              <a:rPr lang="en-US" altLang="zh-CN" sz="3200" dirty="0"/>
              <a:t>10</a:t>
            </a:r>
            <a:r>
              <a:rPr lang="zh-CN" altLang="en-US" sz="3200" dirty="0"/>
              <a:t>，</a:t>
            </a:r>
            <a:r>
              <a:rPr lang="en-US" altLang="zh-CN" sz="3200" dirty="0"/>
              <a:t>100</a:t>
            </a:r>
            <a:r>
              <a:rPr lang="zh-CN" altLang="en-US" sz="3200" dirty="0"/>
              <a:t>，</a:t>
            </a:r>
            <a:r>
              <a:rPr lang="en-US" altLang="zh-CN" sz="3200" dirty="0"/>
              <a:t>1000</a:t>
            </a:r>
            <a:r>
              <a:rPr lang="zh-CN" altLang="en-US" sz="3200" dirty="0"/>
              <a:t>，</a:t>
            </a:r>
            <a:r>
              <a:rPr lang="en-US" altLang="zh-CN" sz="3200" dirty="0"/>
              <a:t>10000</a:t>
            </a:r>
            <a:r>
              <a:rPr lang="zh-CN" altLang="en-US" sz="3200" dirty="0"/>
              <a:t>，</a:t>
            </a:r>
            <a:r>
              <a:rPr lang="en-US" altLang="zh-CN" sz="3200" dirty="0"/>
              <a:t>100000</a:t>
            </a:r>
            <a:r>
              <a:rPr lang="zh-CN" altLang="en-US" sz="3200" dirty="0"/>
              <a:t>，</a:t>
            </a:r>
            <a:r>
              <a:rPr lang="en-US" altLang="zh-CN" sz="3200" dirty="0"/>
              <a:t>...</a:t>
            </a:r>
            <a:r>
              <a:rPr lang="zh-CN" altLang="en-US" sz="3200" dirty="0"/>
              <a:t>形式（</a:t>
            </a:r>
            <a:r>
              <a:rPr lang="en-US" altLang="zh-CN" sz="3200" dirty="0"/>
              <a:t>n-1</a:t>
            </a:r>
            <a:r>
              <a:rPr lang="zh-CN" altLang="en-US" sz="3200" dirty="0"/>
              <a:t>为</a:t>
            </a:r>
            <a:r>
              <a:rPr lang="en-US" altLang="zh-CN" sz="3200" dirty="0"/>
              <a:t>01,011,0111,01111</a:t>
            </a:r>
            <a:r>
              <a:rPr lang="zh-CN" altLang="en-US" sz="3200" dirty="0"/>
              <a:t>）。</a:t>
            </a:r>
          </a:p>
          <a:p>
            <a:r>
              <a:rPr lang="zh-CN" altLang="en-US" sz="3200" dirty="0"/>
              <a:t>所以，</a:t>
            </a:r>
            <a:r>
              <a:rPr lang="en-US" altLang="zh-CN" sz="3200" dirty="0"/>
              <a:t>n&amp;n-1==0</a:t>
            </a:r>
            <a:r>
              <a:rPr lang="zh-CN" altLang="en-US" sz="3200" dirty="0"/>
              <a:t>恒成立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440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42F4E9-A57C-4BEC-80F8-478EB777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通过异或运算进行数字交换</a:t>
            </a:r>
            <a:r>
              <a:rPr lang="en-US" altLang="zh-CN" dirty="0"/>
              <a:t>(</a:t>
            </a:r>
            <a:r>
              <a:rPr lang="zh-CN" altLang="en-US" dirty="0"/>
              <a:t>神奇的异或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0012D-E80B-4BD9-8247-2A94E4A7D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400" b="1" dirty="0"/>
              <a:t>x^=y;</a:t>
            </a:r>
          </a:p>
          <a:p>
            <a:r>
              <a:rPr lang="en-US" altLang="zh-CN" sz="4400" b="1" dirty="0"/>
              <a:t>y^=x;</a:t>
            </a:r>
          </a:p>
          <a:p>
            <a:r>
              <a:rPr lang="en-US" altLang="zh-CN" sz="4400" b="1" dirty="0"/>
              <a:t>X^=y;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81407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54FEA-861D-4B91-9061-04C90AC1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练习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324812-D514-40A5-A06B-6557F94D4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P139</a:t>
            </a:r>
            <a:r>
              <a:rPr lang="zh-CN" altLang="en-US"/>
              <a:t>对照</a:t>
            </a:r>
            <a:r>
              <a:rPr lang="en-US" altLang="zh-CN" dirty="0"/>
              <a:t>P163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6804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797</TotalTime>
  <Words>461</Words>
  <Application>Microsoft Office PowerPoint</Application>
  <PresentationFormat>宽屏</PresentationFormat>
  <Paragraphs>46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DengXian</vt:lpstr>
      <vt:lpstr>Arial</vt:lpstr>
      <vt:lpstr>Century Gothic</vt:lpstr>
      <vt:lpstr>Wingdings 3</vt:lpstr>
      <vt:lpstr>离子会议室</vt:lpstr>
      <vt:lpstr>循环结构中应用位运算</vt:lpstr>
      <vt:lpstr>棋盘麦粒问题</vt:lpstr>
      <vt:lpstr>棋盘麦粒问题</vt:lpstr>
      <vt:lpstr>结论</vt:lpstr>
      <vt:lpstr>论算法的重要性</vt:lpstr>
      <vt:lpstr>算法变形</vt:lpstr>
      <vt:lpstr>示例代码</vt:lpstr>
      <vt:lpstr>位运算解决问题</vt:lpstr>
      <vt:lpstr>道理</vt:lpstr>
      <vt:lpstr>通过异或运算进行数字交换(神奇的异或)</vt:lpstr>
      <vt:lpstr>练习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294</cp:revision>
  <dcterms:created xsi:type="dcterms:W3CDTF">2018-03-06T01:08:38Z</dcterms:created>
  <dcterms:modified xsi:type="dcterms:W3CDTF">2019-06-16T06:07:14Z</dcterms:modified>
</cp:coreProperties>
</file>