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5" autoAdjust="0"/>
    <p:restoredTop sz="94660"/>
  </p:normalViewPr>
  <p:slideViewPr>
    <p:cSldViewPr snapToGrid="0">
      <p:cViewPr varScale="1">
        <p:scale>
          <a:sx n="53" d="100"/>
          <a:sy n="53" d="100"/>
        </p:scale>
        <p:origin x="352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170AA-A1D5-472E-95E5-5B92169D9CC3}" type="datetimeFigureOut">
              <a:rPr lang="zh-CN" altLang="en-US" smtClean="0"/>
              <a:t>2021/9/12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BAEEBF69-6FD5-4903-BB43-3BB79D6A7441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84988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170AA-A1D5-472E-95E5-5B92169D9CC3}" type="datetimeFigureOut">
              <a:rPr lang="zh-CN" altLang="en-US" smtClean="0"/>
              <a:t>2021/9/12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EBF69-6FD5-4903-BB43-3BB79D6A7441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6638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170AA-A1D5-472E-95E5-5B92169D9CC3}" type="datetimeFigureOut">
              <a:rPr lang="zh-CN" altLang="en-US" smtClean="0"/>
              <a:t>2021/9/12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EBF69-6FD5-4903-BB43-3BB79D6A7441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7777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170AA-A1D5-472E-95E5-5B92169D9CC3}" type="datetimeFigureOut">
              <a:rPr lang="zh-CN" altLang="en-US" smtClean="0"/>
              <a:t>2021/9/12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EBF69-6FD5-4903-BB43-3BB79D6A7441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05838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170AA-A1D5-472E-95E5-5B92169D9CC3}" type="datetimeFigureOut">
              <a:rPr lang="zh-CN" altLang="en-US" smtClean="0"/>
              <a:t>2021/9/12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EBF69-6FD5-4903-BB43-3BB79D6A7441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3858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170AA-A1D5-472E-95E5-5B92169D9CC3}" type="datetimeFigureOut">
              <a:rPr lang="zh-CN" altLang="en-US" smtClean="0"/>
              <a:t>2021/9/12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EBF69-6FD5-4903-BB43-3BB79D6A7441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4731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170AA-A1D5-472E-95E5-5B92169D9CC3}" type="datetimeFigureOut">
              <a:rPr lang="zh-CN" altLang="en-US" smtClean="0"/>
              <a:t>2021/9/12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EBF69-6FD5-4903-BB43-3BB79D6A744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0679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170AA-A1D5-472E-95E5-5B92169D9CC3}" type="datetimeFigureOut">
              <a:rPr lang="zh-CN" altLang="en-US" smtClean="0"/>
              <a:t>2021/9/12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EBF69-6FD5-4903-BB43-3BB79D6A7441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70227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287170AA-A1D5-472E-95E5-5B92169D9CC3}" type="datetimeFigureOut">
              <a:rPr lang="zh-CN" altLang="en-US" smtClean="0"/>
              <a:t>2021/9/12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EBF69-6FD5-4903-BB43-3BB79D6A7441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66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170AA-A1D5-472E-95E5-5B92169D9CC3}" type="datetimeFigureOut">
              <a:rPr lang="zh-CN" altLang="en-US" smtClean="0"/>
              <a:t>2021/9/12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EBF69-6FD5-4903-BB43-3BB79D6A7441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87898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170AA-A1D5-472E-95E5-5B92169D9CC3}" type="datetimeFigureOut">
              <a:rPr lang="zh-CN" altLang="en-US" smtClean="0"/>
              <a:t>2021/9/12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EBF69-6FD5-4903-BB43-3BB79D6A7441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0374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7170AA-A1D5-472E-95E5-5B92169D9CC3}" type="datetimeFigureOut">
              <a:rPr lang="zh-CN" altLang="en-US" smtClean="0"/>
              <a:t>2021/9/12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BAEEBF69-6FD5-4903-BB43-3BB79D6A7441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349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xigua.com/6925713196787761677" TargetMode="External"/><Relationship Id="rId2" Type="http://schemas.openxmlformats.org/officeDocument/2006/relationships/hyperlink" Target="https://www.ixigua.com/6925435220292436494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C7A7A63-71F2-4B6C-9546-F2CF8ECECBB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单调栈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54A46D58-32FC-4429-8168-1DBC452AF43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/>
              <a:t>授课人：黄海</a:t>
            </a:r>
          </a:p>
        </p:txBody>
      </p:sp>
    </p:spTree>
    <p:extLst>
      <p:ext uri="{BB962C8B-B14F-4D97-AF65-F5344CB8AC3E}">
        <p14:creationId xmlns:p14="http://schemas.microsoft.com/office/powerpoint/2010/main" val="35194303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DBB26A6-28FA-45FA-B35C-AE7ED69C92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5881" y="2015732"/>
            <a:ext cx="9921239" cy="3450613"/>
          </a:xfrm>
        </p:spPr>
        <p:txBody>
          <a:bodyPr/>
          <a:lstStyle/>
          <a:p>
            <a:r>
              <a:rPr lang="zh-CN" altLang="en-US" dirty="0"/>
              <a:t>栈内元素（栈底到栈顶）都是单调递增（单调递减）的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新元素必定入栈，不是说不符合单调性就不入栈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如果破坏单调性，就调整：影响单调性的栈顶元素逐个出栈，然后再让新元素进栈。</a:t>
            </a:r>
          </a:p>
        </p:txBody>
      </p:sp>
    </p:spTree>
    <p:extLst>
      <p:ext uri="{BB962C8B-B14F-4D97-AF65-F5344CB8AC3E}">
        <p14:creationId xmlns:p14="http://schemas.microsoft.com/office/powerpoint/2010/main" val="40178767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D6E6FCC-DE4B-4BDB-A78E-FD693682F8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6012" y="2015732"/>
            <a:ext cx="6548842" cy="3450613"/>
          </a:xfrm>
        </p:spPr>
        <p:txBody>
          <a:bodyPr>
            <a:normAutofit/>
          </a:bodyPr>
          <a:lstStyle/>
          <a:p>
            <a:r>
              <a:rPr lang="zh-CN" altLang="en-US" sz="3200" dirty="0"/>
              <a:t>例如，栈中自底向上的元素为</a:t>
            </a:r>
            <a:r>
              <a:rPr lang="en-US" altLang="zh-CN" sz="3200" dirty="0"/>
              <a:t>50</a:t>
            </a:r>
            <a:r>
              <a:rPr lang="zh-CN" altLang="en-US" sz="3200" dirty="0"/>
              <a:t>，</a:t>
            </a:r>
            <a:r>
              <a:rPr lang="en-US" altLang="zh-CN" sz="3200" dirty="0"/>
              <a:t>30</a:t>
            </a:r>
            <a:r>
              <a:rPr lang="zh-CN" altLang="en-US" sz="3200" dirty="0"/>
              <a:t>，</a:t>
            </a:r>
            <a:r>
              <a:rPr lang="en-US" altLang="zh-CN" sz="3200" dirty="0"/>
              <a:t>10</a:t>
            </a:r>
            <a:r>
              <a:rPr lang="zh-CN" altLang="en-US" sz="3200" dirty="0"/>
              <a:t>，</a:t>
            </a:r>
            <a:r>
              <a:rPr lang="en-US" altLang="zh-CN" sz="3200" dirty="0"/>
              <a:t>5</a:t>
            </a:r>
            <a:r>
              <a:rPr lang="zh-CN" altLang="en-US" sz="3200" dirty="0"/>
              <a:t>，</a:t>
            </a:r>
            <a:r>
              <a:rPr lang="en-US" altLang="zh-CN" sz="3200" dirty="0"/>
              <a:t>3</a:t>
            </a:r>
            <a:r>
              <a:rPr lang="zh-CN" altLang="en-US" sz="3200" dirty="0"/>
              <a:t>，</a:t>
            </a:r>
            <a:r>
              <a:rPr lang="en-US" altLang="zh-CN" sz="3200" dirty="0"/>
              <a:t>1</a:t>
            </a:r>
            <a:r>
              <a:rPr lang="zh-CN" altLang="en-US" sz="3200" dirty="0"/>
              <a:t>，入栈是元素</a:t>
            </a:r>
            <a:r>
              <a:rPr lang="en-US" altLang="zh-CN" sz="3200" dirty="0"/>
              <a:t>20</a:t>
            </a:r>
            <a:r>
              <a:rPr lang="zh-CN" altLang="en-US" sz="3200" dirty="0"/>
              <a:t>，为了保证单调性需要依次弹出元素</a:t>
            </a:r>
            <a:r>
              <a:rPr lang="en-US" altLang="zh-CN" sz="3200" dirty="0"/>
              <a:t>1</a:t>
            </a:r>
            <a:r>
              <a:rPr lang="zh-CN" altLang="en-US" sz="3200" dirty="0"/>
              <a:t>，</a:t>
            </a:r>
            <a:r>
              <a:rPr lang="en-US" altLang="zh-CN" sz="3200" dirty="0"/>
              <a:t>3</a:t>
            </a:r>
            <a:r>
              <a:rPr lang="zh-CN" altLang="en-US" sz="3200" dirty="0"/>
              <a:t>，</a:t>
            </a:r>
            <a:r>
              <a:rPr lang="en-US" altLang="zh-CN" sz="3200" dirty="0"/>
              <a:t>5</a:t>
            </a:r>
            <a:r>
              <a:rPr lang="zh-CN" altLang="en-US" sz="3200" dirty="0"/>
              <a:t>，</a:t>
            </a:r>
            <a:r>
              <a:rPr lang="en-US" altLang="zh-CN" sz="3200" dirty="0"/>
              <a:t>10</a:t>
            </a:r>
            <a:r>
              <a:rPr lang="zh-CN" altLang="en-US" sz="3200" dirty="0"/>
              <a:t>，操作后栈（自底向上）是</a:t>
            </a:r>
            <a:r>
              <a:rPr lang="en-US" altLang="zh-CN" sz="3200" dirty="0"/>
              <a:t>50</a:t>
            </a:r>
            <a:r>
              <a:rPr lang="zh-CN" altLang="en-US" sz="3200" dirty="0"/>
              <a:t>，</a:t>
            </a:r>
            <a:r>
              <a:rPr lang="en-US" altLang="zh-CN" sz="3200" dirty="0"/>
              <a:t>30</a:t>
            </a:r>
            <a:r>
              <a:rPr lang="zh-CN" altLang="en-US" sz="3200" dirty="0"/>
              <a:t>，</a:t>
            </a:r>
            <a:r>
              <a:rPr lang="en-US" altLang="zh-CN" sz="3200" dirty="0"/>
              <a:t>20</a:t>
            </a:r>
            <a:endParaRPr lang="zh-CN" altLang="en-US" sz="3200" dirty="0"/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DF6CBD23-E17E-475A-AE7E-5948578EE76A}"/>
              </a:ext>
            </a:extLst>
          </p:cNvPr>
          <p:cNvGrpSpPr/>
          <p:nvPr/>
        </p:nvGrpSpPr>
        <p:grpSpPr>
          <a:xfrm>
            <a:off x="326949" y="5390931"/>
            <a:ext cx="933369" cy="605960"/>
            <a:chOff x="2400846" y="5466345"/>
            <a:chExt cx="933369" cy="605960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BE5F145E-B356-44D9-A3C1-99A7780BA314}"/>
                </a:ext>
              </a:extLst>
            </p:cNvPr>
            <p:cNvSpPr/>
            <p:nvPr/>
          </p:nvSpPr>
          <p:spPr>
            <a:xfrm>
              <a:off x="2400846" y="5466345"/>
              <a:ext cx="933369" cy="60596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6BE23E8C-272C-44C5-AFD5-1CB8899EB475}"/>
                </a:ext>
              </a:extLst>
            </p:cNvPr>
            <p:cNvSpPr txBox="1"/>
            <p:nvPr/>
          </p:nvSpPr>
          <p:spPr>
            <a:xfrm>
              <a:off x="2576424" y="5510949"/>
              <a:ext cx="58221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/>
                <a:t>50</a:t>
              </a:r>
              <a:endParaRPr lang="zh-CN" altLang="en-US" sz="2800" b="1" dirty="0"/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C45C0095-0E9C-4D0A-A57B-D16B9C1D0D89}"/>
              </a:ext>
            </a:extLst>
          </p:cNvPr>
          <p:cNvGrpSpPr/>
          <p:nvPr/>
        </p:nvGrpSpPr>
        <p:grpSpPr>
          <a:xfrm>
            <a:off x="326947" y="4781927"/>
            <a:ext cx="933369" cy="605960"/>
            <a:chOff x="2400846" y="5466345"/>
            <a:chExt cx="933369" cy="605960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55819086-3E8E-4F76-9A36-D2E67944A30C}"/>
                </a:ext>
              </a:extLst>
            </p:cNvPr>
            <p:cNvSpPr/>
            <p:nvPr/>
          </p:nvSpPr>
          <p:spPr>
            <a:xfrm>
              <a:off x="2400846" y="5466345"/>
              <a:ext cx="933369" cy="60596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1431EACE-60AC-4538-94CC-EFC75AB51344}"/>
                </a:ext>
              </a:extLst>
            </p:cNvPr>
            <p:cNvSpPr txBox="1"/>
            <p:nvPr/>
          </p:nvSpPr>
          <p:spPr>
            <a:xfrm>
              <a:off x="2576424" y="5510949"/>
              <a:ext cx="58221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/>
                <a:t>30</a:t>
              </a:r>
              <a:endParaRPr lang="zh-CN" altLang="en-US" sz="2800" b="1" dirty="0"/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C7DBC1F2-B103-4E76-B9AD-865BE22711E9}"/>
              </a:ext>
            </a:extLst>
          </p:cNvPr>
          <p:cNvGrpSpPr/>
          <p:nvPr/>
        </p:nvGrpSpPr>
        <p:grpSpPr>
          <a:xfrm>
            <a:off x="326945" y="4175967"/>
            <a:ext cx="933369" cy="605960"/>
            <a:chOff x="2400846" y="5466345"/>
            <a:chExt cx="933369" cy="605960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995EF31C-4C12-4437-B247-2ED4F0CB911B}"/>
                </a:ext>
              </a:extLst>
            </p:cNvPr>
            <p:cNvSpPr/>
            <p:nvPr/>
          </p:nvSpPr>
          <p:spPr>
            <a:xfrm>
              <a:off x="2400846" y="5466345"/>
              <a:ext cx="933369" cy="60596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D1EB8462-0F6D-4936-8FF0-3B3DCAB660C7}"/>
                </a:ext>
              </a:extLst>
            </p:cNvPr>
            <p:cNvSpPr txBox="1"/>
            <p:nvPr/>
          </p:nvSpPr>
          <p:spPr>
            <a:xfrm>
              <a:off x="2576424" y="5510949"/>
              <a:ext cx="582211" cy="52322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/>
                <a:t>10</a:t>
              </a:r>
              <a:endParaRPr lang="zh-CN" altLang="en-US" sz="2800" b="1" dirty="0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12E79571-FB49-4A0F-B2AD-F96AA902F288}"/>
              </a:ext>
            </a:extLst>
          </p:cNvPr>
          <p:cNvGrpSpPr/>
          <p:nvPr/>
        </p:nvGrpSpPr>
        <p:grpSpPr>
          <a:xfrm>
            <a:off x="326943" y="3565443"/>
            <a:ext cx="933369" cy="605960"/>
            <a:chOff x="2400846" y="5466345"/>
            <a:chExt cx="933369" cy="605960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DA653B96-F697-452A-82C7-D6A48EC65654}"/>
                </a:ext>
              </a:extLst>
            </p:cNvPr>
            <p:cNvSpPr/>
            <p:nvPr/>
          </p:nvSpPr>
          <p:spPr>
            <a:xfrm>
              <a:off x="2400846" y="5466345"/>
              <a:ext cx="933369" cy="60596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0B4B8965-5382-49E7-A2D3-96F789E98AE6}"/>
                </a:ext>
              </a:extLst>
            </p:cNvPr>
            <p:cNvSpPr txBox="1"/>
            <p:nvPr/>
          </p:nvSpPr>
          <p:spPr>
            <a:xfrm>
              <a:off x="2576424" y="5510949"/>
              <a:ext cx="383438" cy="52322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/>
                <a:t>5</a:t>
              </a:r>
              <a:endParaRPr lang="zh-CN" altLang="en-US" sz="2800" b="1" dirty="0"/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10B9280B-BB1F-4F55-87A6-A376A3594CC1}"/>
              </a:ext>
            </a:extLst>
          </p:cNvPr>
          <p:cNvGrpSpPr/>
          <p:nvPr/>
        </p:nvGrpSpPr>
        <p:grpSpPr>
          <a:xfrm>
            <a:off x="326942" y="2948553"/>
            <a:ext cx="933369" cy="605960"/>
            <a:chOff x="2400846" y="5466345"/>
            <a:chExt cx="933369" cy="605960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D5644F7E-4D4F-465B-BD58-9F5D90B7F628}"/>
                </a:ext>
              </a:extLst>
            </p:cNvPr>
            <p:cNvSpPr/>
            <p:nvPr/>
          </p:nvSpPr>
          <p:spPr>
            <a:xfrm>
              <a:off x="2400846" y="5466345"/>
              <a:ext cx="933369" cy="60596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CFA94E28-9B41-4335-A7B8-6609809404E5}"/>
                </a:ext>
              </a:extLst>
            </p:cNvPr>
            <p:cNvSpPr txBox="1"/>
            <p:nvPr/>
          </p:nvSpPr>
          <p:spPr>
            <a:xfrm>
              <a:off x="2576424" y="5510949"/>
              <a:ext cx="383438" cy="52322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/>
                <a:t>3</a:t>
              </a:r>
              <a:endParaRPr lang="zh-CN" altLang="en-US" sz="2800" b="1" dirty="0"/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56B77E5B-49ED-43A1-B046-94933824CEBF}"/>
              </a:ext>
            </a:extLst>
          </p:cNvPr>
          <p:cNvGrpSpPr/>
          <p:nvPr/>
        </p:nvGrpSpPr>
        <p:grpSpPr>
          <a:xfrm>
            <a:off x="332871" y="2357356"/>
            <a:ext cx="933369" cy="605960"/>
            <a:chOff x="2400846" y="5466345"/>
            <a:chExt cx="933369" cy="605960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B0337AEA-8ACF-4A2F-B679-18510C818D8C}"/>
                </a:ext>
              </a:extLst>
            </p:cNvPr>
            <p:cNvSpPr/>
            <p:nvPr/>
          </p:nvSpPr>
          <p:spPr>
            <a:xfrm>
              <a:off x="2400846" y="5466345"/>
              <a:ext cx="933369" cy="60596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A6CE514F-7B6A-461E-A81A-BDB33921E4B2}"/>
                </a:ext>
              </a:extLst>
            </p:cNvPr>
            <p:cNvSpPr txBox="1"/>
            <p:nvPr/>
          </p:nvSpPr>
          <p:spPr>
            <a:xfrm>
              <a:off x="2576424" y="5510949"/>
              <a:ext cx="383438" cy="52322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/>
                <a:t>1</a:t>
              </a:r>
              <a:endParaRPr lang="zh-CN" altLang="en-US" sz="2800" b="1" dirty="0"/>
            </a:p>
          </p:txBody>
        </p:sp>
      </p:grpSp>
      <p:sp>
        <p:nvSpPr>
          <p:cNvPr id="25" name="箭头: 下 24">
            <a:extLst>
              <a:ext uri="{FF2B5EF4-FFF2-40B4-BE49-F238E27FC236}">
                <a16:creationId xmlns:a16="http://schemas.microsoft.com/office/drawing/2014/main" id="{5B22C4DD-870F-4593-93EE-920F947152A7}"/>
              </a:ext>
            </a:extLst>
          </p:cNvPr>
          <p:cNvSpPr/>
          <p:nvPr/>
        </p:nvSpPr>
        <p:spPr>
          <a:xfrm rot="10800000">
            <a:off x="1203339" y="4999443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C5EEB201-9F07-4402-A85A-F2129E924392}"/>
              </a:ext>
            </a:extLst>
          </p:cNvPr>
          <p:cNvSpPr/>
          <p:nvPr/>
        </p:nvSpPr>
        <p:spPr>
          <a:xfrm>
            <a:off x="326941" y="1746618"/>
            <a:ext cx="933369" cy="60596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8F97FBD9-B51C-463A-94C7-0BBE178610B7}"/>
              </a:ext>
            </a:extLst>
          </p:cNvPr>
          <p:cNvSpPr txBox="1"/>
          <p:nvPr/>
        </p:nvSpPr>
        <p:spPr>
          <a:xfrm>
            <a:off x="2045616" y="3610047"/>
            <a:ext cx="7521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/>
              <a:t>20</a:t>
            </a:r>
            <a:endParaRPr lang="zh-CN" altLang="en-US" b="1" dirty="0"/>
          </a:p>
        </p:txBody>
      </p:sp>
      <p:sp>
        <p:nvSpPr>
          <p:cNvPr id="30" name="右大括号 29">
            <a:extLst>
              <a:ext uri="{FF2B5EF4-FFF2-40B4-BE49-F238E27FC236}">
                <a16:creationId xmlns:a16="http://schemas.microsoft.com/office/drawing/2014/main" id="{D10BDD93-90E3-4A59-B014-DA63B116E0BF}"/>
              </a:ext>
            </a:extLst>
          </p:cNvPr>
          <p:cNvSpPr/>
          <p:nvPr/>
        </p:nvSpPr>
        <p:spPr>
          <a:xfrm>
            <a:off x="1445655" y="2352578"/>
            <a:ext cx="233116" cy="2391213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36941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64D967C-93BE-4A8F-82A9-A60BDD4790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1853754"/>
            <a:ext cx="9603275" cy="4199727"/>
          </a:xfrm>
        </p:spPr>
        <p:txBody>
          <a:bodyPr>
            <a:normAutofit fontScale="77500" lnSpcReduction="20000"/>
          </a:bodyPr>
          <a:lstStyle/>
          <a:p>
            <a:r>
              <a:rPr lang="zh-CN" altLang="en-US" sz="7000" dirty="0"/>
              <a:t>底</a:t>
            </a:r>
            <a:r>
              <a:rPr lang="en-US" altLang="zh-CN" sz="7000" dirty="0"/>
              <a:t>-&gt;</a:t>
            </a:r>
            <a:r>
              <a:rPr lang="zh-CN" altLang="en-US" sz="7000" dirty="0"/>
              <a:t>顶保持单调递减</a:t>
            </a:r>
            <a:endParaRPr lang="en-US" altLang="zh-CN" sz="7000" dirty="0"/>
          </a:p>
          <a:p>
            <a:r>
              <a:rPr lang="en-US" altLang="zh-CN" sz="7000" dirty="0"/>
              <a:t>X</a:t>
            </a:r>
            <a:r>
              <a:rPr lang="zh-CN" altLang="en-US" sz="7000" dirty="0"/>
              <a:t>进栈</a:t>
            </a:r>
            <a:endParaRPr lang="en-US" altLang="zh-CN" sz="7000" dirty="0"/>
          </a:p>
          <a:p>
            <a:endParaRPr lang="en-US" altLang="zh-CN" dirty="0"/>
          </a:p>
          <a:p>
            <a:r>
              <a:rPr lang="en-US" altLang="zh-CN" sz="4700" dirty="0"/>
              <a:t>while(!</a:t>
            </a:r>
            <a:r>
              <a:rPr lang="en-US" altLang="zh-CN" sz="4700" dirty="0" err="1"/>
              <a:t>s.empty</a:t>
            </a:r>
            <a:r>
              <a:rPr lang="en-US" altLang="zh-CN" sz="4700" dirty="0"/>
              <a:t>() &amp;&amp; </a:t>
            </a:r>
            <a:r>
              <a:rPr lang="en-US" altLang="zh-CN" sz="4700" dirty="0" err="1"/>
              <a:t>s.top</a:t>
            </a:r>
            <a:r>
              <a:rPr lang="en-US" altLang="zh-CN" sz="4700" dirty="0"/>
              <a:t>()&lt;x)</a:t>
            </a:r>
          </a:p>
          <a:p>
            <a:pPr lvl="1"/>
            <a:r>
              <a:rPr lang="en-US" altLang="zh-CN" sz="4200" dirty="0" err="1"/>
              <a:t>s.pop</a:t>
            </a:r>
            <a:r>
              <a:rPr lang="en-US" altLang="zh-CN" sz="4200" dirty="0"/>
              <a:t>();</a:t>
            </a:r>
          </a:p>
          <a:p>
            <a:pPr marL="228600" lvl="1">
              <a:spcBef>
                <a:spcPts val="1000"/>
              </a:spcBef>
            </a:pPr>
            <a:r>
              <a:rPr lang="en-US" altLang="zh-CN" sz="4700" dirty="0" err="1"/>
              <a:t>s.push</a:t>
            </a:r>
            <a:r>
              <a:rPr lang="en-US" altLang="zh-CN" sz="4700" dirty="0"/>
              <a:t>(x);</a:t>
            </a:r>
          </a:p>
          <a:p>
            <a:pPr lvl="1"/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6402971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A2EA66-692E-49F0-BF11-7F811E0B7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单调栈性质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EE2FB0D-7BA3-4D4F-BE08-501507B709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1</a:t>
            </a:r>
            <a:r>
              <a:rPr lang="zh-CN" altLang="en-US" dirty="0"/>
              <a:t>、单调栈里的元素具有单调性</a:t>
            </a:r>
            <a:endParaRPr lang="en-US" altLang="zh-CN" dirty="0"/>
          </a:p>
          <a:p>
            <a:r>
              <a:rPr lang="en-US" altLang="zh-CN" dirty="0"/>
              <a:t>2</a:t>
            </a:r>
            <a:r>
              <a:rPr lang="zh-CN" altLang="en-US" dirty="0"/>
              <a:t>、递增栈中可以找到元素左右两侧比自己小的第一个元素</a:t>
            </a:r>
            <a:endParaRPr lang="en-US" altLang="zh-CN" dirty="0"/>
          </a:p>
          <a:p>
            <a:pPr marL="457200" lvl="1" indent="0">
              <a:buNone/>
            </a:pPr>
            <a:r>
              <a:rPr lang="zh-CN" altLang="en-US" sz="2000" dirty="0"/>
              <a:t>  递减栈中可以找到元素左右两侧比自己大的第一个元素</a:t>
            </a:r>
          </a:p>
        </p:txBody>
      </p:sp>
    </p:spTree>
    <p:extLst>
      <p:ext uri="{BB962C8B-B14F-4D97-AF65-F5344CB8AC3E}">
        <p14:creationId xmlns:p14="http://schemas.microsoft.com/office/powerpoint/2010/main" val="37575667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43F2EC4-FC29-4610-9CE1-0C97A6E256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10369633" cy="4130544"/>
          </a:xfrm>
        </p:spPr>
        <p:txBody>
          <a:bodyPr>
            <a:normAutofit fontScale="92500"/>
          </a:bodyPr>
          <a:lstStyle/>
          <a:p>
            <a:r>
              <a:rPr lang="zh-CN" altLang="en-US" sz="3600" dirty="0"/>
              <a:t>第二条性质主要体现在栈调整过程中，当新元素入栈：</a:t>
            </a:r>
            <a:endParaRPr lang="en-US" altLang="zh-CN" sz="3600" dirty="0"/>
          </a:p>
          <a:p>
            <a:r>
              <a:rPr lang="zh-CN" altLang="en-US" sz="3600" dirty="0"/>
              <a:t>下面以递增栈为例（假设所有元素都是唯一）</a:t>
            </a:r>
            <a:endParaRPr lang="en-US" altLang="zh-CN" sz="3600" dirty="0"/>
          </a:p>
          <a:p>
            <a:r>
              <a:rPr lang="zh-CN" altLang="en-US" sz="3600" dirty="0"/>
              <a:t>对于将要出栈元素来说：</a:t>
            </a:r>
            <a:endParaRPr lang="en-US" altLang="zh-CN" sz="3600" dirty="0"/>
          </a:p>
          <a:p>
            <a:pPr lvl="1"/>
            <a:r>
              <a:rPr lang="zh-CN" altLang="en-US" sz="3200" dirty="0"/>
              <a:t>新元素是右侧第一个比它小的元素</a:t>
            </a:r>
            <a:endParaRPr lang="en-US" altLang="zh-CN" sz="3200" dirty="0"/>
          </a:p>
          <a:p>
            <a:pPr lvl="1"/>
            <a:r>
              <a:rPr lang="zh-CN" altLang="en-US" sz="3200" dirty="0"/>
              <a:t>栈顶第二个元素是左侧第一个比它小的元素</a:t>
            </a:r>
            <a:endParaRPr lang="en-US" altLang="zh-CN" sz="3200" dirty="0"/>
          </a:p>
          <a:p>
            <a:pPr lvl="1"/>
            <a:r>
              <a:rPr lang="zh-CN" altLang="en-US" sz="3200" dirty="0"/>
              <a:t>栈底元素是栈顶元素左侧递减的边界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833861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E7D8034-5E7D-44BC-9D57-1F10A0188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400" b="1" dirty="0"/>
              <a:t>举个栗子</a:t>
            </a:r>
          </a:p>
        </p:txBody>
      </p:sp>
      <p:graphicFrame>
        <p:nvGraphicFramePr>
          <p:cNvPr id="4" name="表格 4">
            <a:extLst>
              <a:ext uri="{FF2B5EF4-FFF2-40B4-BE49-F238E27FC236}">
                <a16:creationId xmlns:a16="http://schemas.microsoft.com/office/drawing/2014/main" id="{F7E952C3-742C-48D4-AF5D-33DB2570C89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44838683"/>
              </p:ext>
            </p:extLst>
          </p:nvPr>
        </p:nvGraphicFramePr>
        <p:xfrm>
          <a:off x="1450975" y="2016124"/>
          <a:ext cx="1180713" cy="361954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80713">
                  <a:extLst>
                    <a:ext uri="{9D8B030D-6E8A-4147-A177-3AD203B41FA5}">
                      <a16:colId xmlns:a16="http://schemas.microsoft.com/office/drawing/2014/main" val="1549624935"/>
                    </a:ext>
                  </a:extLst>
                </a:gridCol>
              </a:tblGrid>
              <a:tr h="515635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484150"/>
                  </a:ext>
                </a:extLst>
              </a:tr>
              <a:tr h="515635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5880875"/>
                  </a:ext>
                </a:extLst>
              </a:tr>
              <a:tr h="515635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2622218"/>
                  </a:ext>
                </a:extLst>
              </a:tr>
              <a:tr h="51563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/>
                        <a:t>10</a:t>
                      </a:r>
                      <a:endParaRPr lang="zh-CN" altLang="en-US" sz="2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3850222"/>
                  </a:ext>
                </a:extLst>
              </a:tr>
              <a:tr h="51563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/>
                        <a:t>9</a:t>
                      </a:r>
                      <a:endParaRPr lang="zh-CN" altLang="en-US" sz="2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6718369"/>
                  </a:ext>
                </a:extLst>
              </a:tr>
              <a:tr h="51563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/>
                        <a:t>3</a:t>
                      </a:r>
                      <a:endParaRPr lang="zh-CN" altLang="en-US" sz="2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617631"/>
                  </a:ext>
                </a:extLst>
              </a:tr>
              <a:tr h="51563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/>
                        <a:t>1</a:t>
                      </a:r>
                      <a:endParaRPr lang="zh-CN" altLang="en-US" sz="2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2788244"/>
                  </a:ext>
                </a:extLst>
              </a:tr>
            </a:tbl>
          </a:graphicData>
        </a:graphic>
      </p:graphicFrame>
      <p:sp>
        <p:nvSpPr>
          <p:cNvPr id="5" name="文本框 4">
            <a:extLst>
              <a:ext uri="{FF2B5EF4-FFF2-40B4-BE49-F238E27FC236}">
                <a16:creationId xmlns:a16="http://schemas.microsoft.com/office/drawing/2014/main" id="{6629B409-24BE-49C3-B24A-7081CE8A4B03}"/>
              </a:ext>
            </a:extLst>
          </p:cNvPr>
          <p:cNvSpPr txBox="1"/>
          <p:nvPr/>
        </p:nvSpPr>
        <p:spPr>
          <a:xfrm>
            <a:off x="4914976" y="804519"/>
            <a:ext cx="349326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/>
              <a:t>1</a:t>
            </a:r>
            <a:r>
              <a:rPr lang="zh-CN" altLang="en-US" sz="3600" dirty="0"/>
              <a:t>，</a:t>
            </a:r>
            <a:r>
              <a:rPr lang="en-US" altLang="zh-CN" sz="3600" dirty="0"/>
              <a:t>3</a:t>
            </a:r>
            <a:r>
              <a:rPr lang="zh-CN" altLang="en-US" sz="3600" dirty="0"/>
              <a:t>，</a:t>
            </a:r>
            <a:r>
              <a:rPr lang="en-US" altLang="zh-CN" sz="3600" dirty="0"/>
              <a:t>9</a:t>
            </a:r>
            <a:r>
              <a:rPr lang="zh-CN" altLang="en-US" sz="3600" dirty="0"/>
              <a:t>，</a:t>
            </a:r>
            <a:r>
              <a:rPr lang="en-US" altLang="zh-CN" sz="3600" dirty="0"/>
              <a:t>10</a:t>
            </a:r>
            <a:r>
              <a:rPr lang="zh-CN" altLang="en-US" sz="3600" dirty="0"/>
              <a:t>，</a:t>
            </a:r>
            <a:r>
              <a:rPr lang="en-US" altLang="zh-CN" sz="4800" dirty="0">
                <a:solidFill>
                  <a:srgbClr val="FF0000"/>
                </a:solidFill>
              </a:rPr>
              <a:t>8</a:t>
            </a:r>
            <a:endParaRPr lang="zh-CN" altLang="en-US" sz="4800" dirty="0">
              <a:solidFill>
                <a:srgbClr val="FF0000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9B9615C-3BB0-4D39-9AAB-86888398950A}"/>
              </a:ext>
            </a:extLst>
          </p:cNvPr>
          <p:cNvSpPr txBox="1"/>
          <p:nvPr/>
        </p:nvSpPr>
        <p:spPr>
          <a:xfrm>
            <a:off x="2944276" y="2016124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/>
              <a:t>递增栈</a:t>
            </a:r>
            <a:endParaRPr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89ABC4B-E393-40C9-937C-691D9798C4ED}"/>
              </a:ext>
            </a:extLst>
          </p:cNvPr>
          <p:cNvSpPr txBox="1"/>
          <p:nvPr/>
        </p:nvSpPr>
        <p:spPr>
          <a:xfrm>
            <a:off x="2944277" y="2824825"/>
            <a:ext cx="924772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/>
              <a:t>8</a:t>
            </a:r>
            <a:r>
              <a:rPr lang="zh-CN" altLang="en-US" sz="3600" dirty="0"/>
              <a:t>要入栈，则破坏了递增的单调性，</a:t>
            </a:r>
            <a:endParaRPr lang="en-US" altLang="zh-CN" sz="3600" dirty="0"/>
          </a:p>
          <a:p>
            <a:r>
              <a:rPr lang="zh-CN" altLang="en-US" sz="3600" dirty="0"/>
              <a:t>所以</a:t>
            </a:r>
            <a:r>
              <a:rPr lang="en-US" altLang="zh-CN" sz="3600" dirty="0"/>
              <a:t>10</a:t>
            </a:r>
            <a:r>
              <a:rPr lang="zh-CN" altLang="en-US" sz="3600" dirty="0"/>
              <a:t>，</a:t>
            </a:r>
            <a:r>
              <a:rPr lang="en-US" altLang="zh-CN" sz="3600" dirty="0"/>
              <a:t>9</a:t>
            </a:r>
            <a:r>
              <a:rPr lang="zh-CN" altLang="en-US" sz="3600" dirty="0"/>
              <a:t>需要出栈，保留：</a:t>
            </a:r>
            <a:r>
              <a:rPr lang="en-US" altLang="zh-CN" sz="3600" dirty="0"/>
              <a:t>1</a:t>
            </a:r>
            <a:r>
              <a:rPr lang="zh-CN" altLang="en-US" sz="3600" dirty="0"/>
              <a:t>，</a:t>
            </a:r>
            <a:r>
              <a:rPr lang="en-US" altLang="zh-CN" sz="3600" dirty="0"/>
              <a:t>3</a:t>
            </a:r>
            <a:r>
              <a:rPr lang="zh-CN" altLang="en-US" sz="3600" dirty="0"/>
              <a:t>，</a:t>
            </a:r>
            <a:r>
              <a:rPr lang="en-US" altLang="zh-CN" sz="3600" dirty="0"/>
              <a:t>8</a:t>
            </a:r>
          </a:p>
          <a:p>
            <a:endParaRPr lang="en-US" altLang="zh-CN" sz="3600" dirty="0"/>
          </a:p>
          <a:p>
            <a:r>
              <a:rPr lang="zh-CN" altLang="en-US" sz="3600" dirty="0"/>
              <a:t>其实，正是因为</a:t>
            </a:r>
            <a:r>
              <a:rPr lang="en-US" altLang="zh-CN" sz="3600" dirty="0"/>
              <a:t>8</a:t>
            </a:r>
            <a:r>
              <a:rPr lang="zh-CN" altLang="en-US" sz="3600" dirty="0"/>
              <a:t>的入栈，才导致</a:t>
            </a:r>
            <a:r>
              <a:rPr lang="en-US" altLang="zh-CN" sz="3600" dirty="0"/>
              <a:t>10</a:t>
            </a:r>
            <a:r>
              <a:rPr lang="zh-CN" altLang="en-US" sz="3600" dirty="0"/>
              <a:t>出栈，</a:t>
            </a:r>
            <a:endParaRPr lang="en-US" altLang="zh-CN" sz="3600" dirty="0"/>
          </a:p>
          <a:p>
            <a:r>
              <a:rPr lang="en-US" altLang="zh-CN" sz="3600" dirty="0"/>
              <a:t>10</a:t>
            </a:r>
            <a:r>
              <a:rPr lang="zh-CN" altLang="en-US" sz="3600" dirty="0"/>
              <a:t>出栈的原因是它找到了右侧比它小的第一个元素。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28025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D42361F-A45E-4208-AFDE-0D3B2FA322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举个栗子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C6B36CD-8DFA-4372-B0BE-1FA9C79E29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4400" b="1" dirty="0"/>
              <a:t>20</a:t>
            </a:r>
            <a:r>
              <a:rPr lang="zh-CN" altLang="en-US" sz="4400" b="1" dirty="0"/>
              <a:t>，</a:t>
            </a:r>
            <a:r>
              <a:rPr lang="en-US" altLang="zh-CN" sz="4400" b="1" dirty="0"/>
              <a:t>10</a:t>
            </a:r>
            <a:r>
              <a:rPr lang="zh-CN" altLang="en-US" sz="4400" b="1" dirty="0"/>
              <a:t>，</a:t>
            </a:r>
            <a:r>
              <a:rPr lang="en-US" altLang="zh-CN" sz="4400" b="1" dirty="0"/>
              <a:t>5</a:t>
            </a:r>
            <a:endParaRPr lang="zh-CN" altLang="en-US" sz="4400" b="1" dirty="0"/>
          </a:p>
        </p:txBody>
      </p:sp>
      <p:graphicFrame>
        <p:nvGraphicFramePr>
          <p:cNvPr id="4" name="表格 4">
            <a:extLst>
              <a:ext uri="{FF2B5EF4-FFF2-40B4-BE49-F238E27FC236}">
                <a16:creationId xmlns:a16="http://schemas.microsoft.com/office/drawing/2014/main" id="{E9DF9877-F0D2-4739-BDAD-46AA3DC1E4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5334342"/>
              </p:ext>
            </p:extLst>
          </p:nvPr>
        </p:nvGraphicFramePr>
        <p:xfrm>
          <a:off x="1451578" y="3028314"/>
          <a:ext cx="1125979" cy="28651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25979">
                  <a:extLst>
                    <a:ext uri="{9D8B030D-6E8A-4147-A177-3AD203B41FA5}">
                      <a16:colId xmlns:a16="http://schemas.microsoft.com/office/drawing/2014/main" val="3507323728"/>
                    </a:ext>
                  </a:extLst>
                </a:gridCol>
              </a:tblGrid>
              <a:tr h="541029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5917563"/>
                  </a:ext>
                </a:extLst>
              </a:tr>
              <a:tr h="541029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2984814"/>
                  </a:ext>
                </a:extLst>
              </a:tr>
              <a:tr h="541029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4796694"/>
                  </a:ext>
                </a:extLst>
              </a:tr>
              <a:tr h="541029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60597"/>
                  </a:ext>
                </a:extLst>
              </a:tr>
              <a:tr h="54102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4000" b="1" dirty="0"/>
                        <a:t>20</a:t>
                      </a:r>
                      <a:endParaRPr lang="zh-CN" altLang="en-US" sz="4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7787276"/>
                  </a:ext>
                </a:extLst>
              </a:tr>
            </a:tbl>
          </a:graphicData>
        </a:graphic>
      </p:graphicFrame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E25AA776-4971-4F93-9299-899B304FDC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9031723"/>
              </p:ext>
            </p:extLst>
          </p:nvPr>
        </p:nvGraphicFramePr>
        <p:xfrm>
          <a:off x="3918406" y="2868303"/>
          <a:ext cx="1125979" cy="302516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25979">
                  <a:extLst>
                    <a:ext uri="{9D8B030D-6E8A-4147-A177-3AD203B41FA5}">
                      <a16:colId xmlns:a16="http://schemas.microsoft.com/office/drawing/2014/main" val="3507323728"/>
                    </a:ext>
                  </a:extLst>
                </a:gridCol>
              </a:tblGrid>
              <a:tr h="541029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5917563"/>
                  </a:ext>
                </a:extLst>
              </a:tr>
              <a:tr h="541029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2984814"/>
                  </a:ext>
                </a:extLst>
              </a:tr>
              <a:tr h="541029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4796694"/>
                  </a:ext>
                </a:extLst>
              </a:tr>
              <a:tr h="541029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4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endParaRPr lang="zh-CN" altLang="en-US" sz="4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60597"/>
                  </a:ext>
                </a:extLst>
              </a:tr>
              <a:tr h="54102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4000" b="1" dirty="0"/>
                        <a:t>20</a:t>
                      </a:r>
                      <a:endParaRPr lang="zh-CN" altLang="en-US" sz="4000" b="1" dirty="0"/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7787276"/>
                  </a:ext>
                </a:extLst>
              </a:tr>
            </a:tbl>
          </a:graphicData>
        </a:graphic>
      </p:graphicFrame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C99FE880-1422-488A-B127-BBD6DBFF95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8555665"/>
              </p:ext>
            </p:extLst>
          </p:nvPr>
        </p:nvGraphicFramePr>
        <p:xfrm>
          <a:off x="6360651" y="2708292"/>
          <a:ext cx="1125979" cy="318517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25979">
                  <a:extLst>
                    <a:ext uri="{9D8B030D-6E8A-4147-A177-3AD203B41FA5}">
                      <a16:colId xmlns:a16="http://schemas.microsoft.com/office/drawing/2014/main" val="3507323728"/>
                    </a:ext>
                  </a:extLst>
                </a:gridCol>
              </a:tblGrid>
              <a:tr h="541029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5917563"/>
                  </a:ext>
                </a:extLst>
              </a:tr>
              <a:tr h="541029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2984814"/>
                  </a:ext>
                </a:extLst>
              </a:tr>
              <a:tr h="54102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4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zh-CN" altLang="en-US" sz="4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4796694"/>
                  </a:ext>
                </a:extLst>
              </a:tr>
              <a:tr h="541029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4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endParaRPr lang="zh-CN" altLang="en-US" sz="4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60597"/>
                  </a:ext>
                </a:extLst>
              </a:tr>
              <a:tr h="54102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4000" b="1" dirty="0"/>
                        <a:t>20</a:t>
                      </a:r>
                      <a:endParaRPr lang="zh-CN" altLang="en-US" sz="4000" b="1" dirty="0"/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77872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21961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029A896-FEF6-4F54-AB5B-7F647351F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400" b="1" dirty="0"/>
              <a:t>举个栗子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4799BC8-7379-4C32-834F-28DD74B5B8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937" y="2387589"/>
            <a:ext cx="5010967" cy="10492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4000" b="1" dirty="0"/>
              <a:t>5</a:t>
            </a:r>
            <a:r>
              <a:rPr lang="zh-CN" altLang="en-US" sz="4000" b="1" dirty="0"/>
              <a:t>，</a:t>
            </a:r>
            <a:r>
              <a:rPr lang="en-US" altLang="zh-CN" sz="4000" b="1" dirty="0"/>
              <a:t>1</a:t>
            </a:r>
            <a:r>
              <a:rPr lang="zh-CN" altLang="en-US" sz="4000" b="1" dirty="0"/>
              <a:t>，</a:t>
            </a:r>
            <a:r>
              <a:rPr lang="en-US" altLang="zh-CN" sz="4000" b="1" dirty="0"/>
              <a:t>9</a:t>
            </a:r>
            <a:r>
              <a:rPr lang="zh-CN" altLang="en-US" sz="4000" b="1" dirty="0"/>
              <a:t>，</a:t>
            </a:r>
            <a:r>
              <a:rPr lang="en-US" altLang="zh-CN" sz="4000" b="1" dirty="0"/>
              <a:t>3</a:t>
            </a:r>
            <a:r>
              <a:rPr lang="zh-CN" altLang="en-US" sz="4000" b="1" dirty="0"/>
              <a:t>，</a:t>
            </a:r>
            <a:r>
              <a:rPr lang="en-US" altLang="zh-CN" sz="4000" b="1" dirty="0"/>
              <a:t>10</a:t>
            </a:r>
            <a:r>
              <a:rPr lang="zh-CN" altLang="en-US" sz="4000" b="1" dirty="0"/>
              <a:t>，</a:t>
            </a:r>
            <a:r>
              <a:rPr lang="en-US" altLang="zh-CN" sz="4000" b="1" dirty="0"/>
              <a:t>8</a:t>
            </a:r>
            <a:endParaRPr lang="zh-CN" altLang="en-US" sz="4000" b="1" dirty="0"/>
          </a:p>
        </p:txBody>
      </p:sp>
      <p:graphicFrame>
        <p:nvGraphicFramePr>
          <p:cNvPr id="4" name="表格 4">
            <a:extLst>
              <a:ext uri="{FF2B5EF4-FFF2-40B4-BE49-F238E27FC236}">
                <a16:creationId xmlns:a16="http://schemas.microsoft.com/office/drawing/2014/main" id="{3D02543B-471D-41C4-A336-A8DEA283FA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4277747"/>
              </p:ext>
            </p:extLst>
          </p:nvPr>
        </p:nvGraphicFramePr>
        <p:xfrm>
          <a:off x="1451580" y="2316479"/>
          <a:ext cx="978800" cy="35428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78800">
                  <a:extLst>
                    <a:ext uri="{9D8B030D-6E8A-4147-A177-3AD203B41FA5}">
                      <a16:colId xmlns:a16="http://schemas.microsoft.com/office/drawing/2014/main" val="1664962434"/>
                    </a:ext>
                  </a:extLst>
                </a:gridCol>
              </a:tblGrid>
              <a:tr h="590483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7287359"/>
                  </a:ext>
                </a:extLst>
              </a:tr>
              <a:tr h="590483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5216731"/>
                  </a:ext>
                </a:extLst>
              </a:tr>
              <a:tr h="590483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5301010"/>
                  </a:ext>
                </a:extLst>
              </a:tr>
              <a:tr h="59048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/>
                        <a:t>10</a:t>
                      </a:r>
                      <a:endParaRPr lang="zh-CN" altLang="en-US" sz="3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2658819"/>
                  </a:ext>
                </a:extLst>
              </a:tr>
              <a:tr h="59048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/>
                        <a:t>3</a:t>
                      </a:r>
                      <a:endParaRPr lang="zh-CN" altLang="en-US" sz="3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435073"/>
                  </a:ext>
                </a:extLst>
              </a:tr>
              <a:tr h="59048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/>
                        <a:t>1</a:t>
                      </a:r>
                      <a:endParaRPr lang="zh-CN" altLang="en-US" sz="3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68980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91728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C78AEA5-BF3D-4A58-92A0-7D7F81C1E7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CN" altLang="en-US" sz="3600" dirty="0"/>
              <a:t>由于每个元素有且仅有一次入栈和出栈的操作，单调栈的时间复杂度是</a:t>
            </a:r>
            <a:r>
              <a:rPr lang="en-US" altLang="zh-CN" sz="3600" dirty="0"/>
              <a:t>O(n)</a:t>
            </a:r>
          </a:p>
          <a:p>
            <a:endParaRPr lang="en-US" altLang="zh-CN" sz="3600" dirty="0"/>
          </a:p>
          <a:p>
            <a:r>
              <a:rPr lang="en-US" altLang="zh-CN" sz="3600" dirty="0">
                <a:hlinkClick r:id="rId2"/>
              </a:rPr>
              <a:t>https://www.ixigua.com/6925435220292436494</a:t>
            </a:r>
            <a:endParaRPr lang="en-US" altLang="zh-CN" sz="3600" dirty="0"/>
          </a:p>
          <a:p>
            <a:r>
              <a:rPr lang="en-US" altLang="zh-CN" sz="3600">
                <a:hlinkClick r:id="rId3"/>
              </a:rPr>
              <a:t>https://www.ixigua.com/6925713196787761677</a:t>
            </a:r>
            <a:endParaRPr lang="en-US" altLang="zh-CN" sz="3600"/>
          </a:p>
          <a:p>
            <a:endParaRPr lang="zh-CN" altLang="en-US" sz="3600" dirty="0"/>
          </a:p>
        </p:txBody>
      </p:sp>
    </p:spTree>
    <p:extLst>
      <p:ext uri="{BB962C8B-B14F-4D97-AF65-F5344CB8AC3E}">
        <p14:creationId xmlns:p14="http://schemas.microsoft.com/office/powerpoint/2010/main" val="3705097537"/>
      </p:ext>
    </p:extLst>
  </p:cSld>
  <p:clrMapOvr>
    <a:masterClrMapping/>
  </p:clrMapOvr>
</p:sld>
</file>

<file path=ppt/theme/theme1.xml><?xml version="1.0" encoding="utf-8"?>
<a:theme xmlns:a="http://schemas.openxmlformats.org/drawingml/2006/main" name="画廊">
  <a:themeElements>
    <a:clrScheme name="画廊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画廊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画廊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54</TotalTime>
  <Words>430</Words>
  <Application>Microsoft Office PowerPoint</Application>
  <PresentationFormat>宽屏</PresentationFormat>
  <Paragraphs>60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3" baseType="lpstr">
      <vt:lpstr>Arial</vt:lpstr>
      <vt:lpstr>Gill Sans MT</vt:lpstr>
      <vt:lpstr>画廊</vt:lpstr>
      <vt:lpstr>单调栈</vt:lpstr>
      <vt:lpstr>PowerPoint 演示文稿</vt:lpstr>
      <vt:lpstr>PowerPoint 演示文稿</vt:lpstr>
      <vt:lpstr>PowerPoint 演示文稿</vt:lpstr>
      <vt:lpstr>单调栈性质</vt:lpstr>
      <vt:lpstr>PowerPoint 演示文稿</vt:lpstr>
      <vt:lpstr>举个栗子</vt:lpstr>
      <vt:lpstr>举个栗子</vt:lpstr>
      <vt:lpstr>举个栗子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单调栈</dc:title>
  <dc:creator>Administrator</dc:creator>
  <cp:lastModifiedBy>Administrator</cp:lastModifiedBy>
  <cp:revision>24</cp:revision>
  <dcterms:created xsi:type="dcterms:W3CDTF">2021-09-12T01:21:40Z</dcterms:created>
  <dcterms:modified xsi:type="dcterms:W3CDTF">2021-09-12T03:40:34Z</dcterms:modified>
</cp:coreProperties>
</file>