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61017-76CF-4C5F-B52C-668B2C075728}" type="datetimeFigureOut">
              <a:rPr lang="zh-CN" altLang="en-US" smtClean="0"/>
              <a:t>2021/9/8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05CFEBF-BB92-4FAB-93AA-F10CAE730430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376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61017-76CF-4C5F-B52C-668B2C075728}" type="datetimeFigureOut">
              <a:rPr lang="zh-CN" altLang="en-US" smtClean="0"/>
              <a:t>2021/9/8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FEBF-BB92-4FAB-93AA-F10CAE730430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818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61017-76CF-4C5F-B52C-668B2C075728}" type="datetimeFigureOut">
              <a:rPr lang="zh-CN" altLang="en-US" smtClean="0"/>
              <a:t>2021/9/8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FEBF-BB92-4FAB-93AA-F10CAE730430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6152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61017-76CF-4C5F-B52C-668B2C075728}" type="datetimeFigureOut">
              <a:rPr lang="zh-CN" altLang="en-US" smtClean="0"/>
              <a:t>2021/9/8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FEBF-BB92-4FAB-93AA-F10CAE730430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361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61017-76CF-4C5F-B52C-668B2C075728}" type="datetimeFigureOut">
              <a:rPr lang="zh-CN" altLang="en-US" smtClean="0"/>
              <a:t>2021/9/8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FEBF-BB92-4FAB-93AA-F10CAE730430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104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61017-76CF-4C5F-B52C-668B2C075728}" type="datetimeFigureOut">
              <a:rPr lang="zh-CN" altLang="en-US" smtClean="0"/>
              <a:t>2021/9/8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FEBF-BB92-4FAB-93AA-F10CAE730430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86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61017-76CF-4C5F-B52C-668B2C075728}" type="datetimeFigureOut">
              <a:rPr lang="zh-CN" altLang="en-US" smtClean="0"/>
              <a:t>2021/9/8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FEBF-BB92-4FAB-93AA-F10CAE7304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703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61017-76CF-4C5F-B52C-668B2C075728}" type="datetimeFigureOut">
              <a:rPr lang="zh-CN" altLang="en-US" smtClean="0"/>
              <a:t>2021/9/8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FEBF-BB92-4FAB-93AA-F10CAE730430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6313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A7361017-76CF-4C5F-B52C-668B2C075728}" type="datetimeFigureOut">
              <a:rPr lang="zh-CN" altLang="en-US" smtClean="0"/>
              <a:t>2021/9/8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FEBF-BB92-4FAB-93AA-F10CAE730430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55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61017-76CF-4C5F-B52C-668B2C075728}" type="datetimeFigureOut">
              <a:rPr lang="zh-CN" altLang="en-US" smtClean="0"/>
              <a:t>2021/9/8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FEBF-BB92-4FAB-93AA-F10CAE730430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290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61017-76CF-4C5F-B52C-668B2C075728}" type="datetimeFigureOut">
              <a:rPr lang="zh-CN" altLang="en-US" smtClean="0"/>
              <a:t>2021/9/8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CFEBF-BB92-4FAB-93AA-F10CAE730430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3778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61017-76CF-4C5F-B52C-668B2C075728}" type="datetimeFigureOut">
              <a:rPr lang="zh-CN" altLang="en-US" smtClean="0"/>
              <a:t>2021/9/8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05CFEBF-BB92-4FAB-93AA-F10CAE730430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7865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84CE29-9C1E-463C-8546-0A4BA5D662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8000" b="1" dirty="0">
                <a:latin typeface="+mn-ea"/>
                <a:ea typeface="+mn-ea"/>
              </a:rPr>
              <a:t>前缀和与差分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05F3BDB-1EDF-4B79-B747-A5352E2CE4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授课人：黄海</a:t>
            </a:r>
          </a:p>
        </p:txBody>
      </p:sp>
    </p:spTree>
    <p:extLst>
      <p:ext uri="{BB962C8B-B14F-4D97-AF65-F5344CB8AC3E}">
        <p14:creationId xmlns:p14="http://schemas.microsoft.com/office/powerpoint/2010/main" val="2153570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FE9B04-0763-41B4-8AC4-4ED36F5D4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8534400" cy="5841124"/>
          </a:xfrm>
        </p:spPr>
        <p:txBody>
          <a:bodyPr/>
          <a:lstStyle/>
          <a:p>
            <a:endParaRPr lang="en-US" altLang="zh-CN" sz="4400" b="1" dirty="0"/>
          </a:p>
          <a:p>
            <a:r>
              <a:rPr lang="zh-CN" altLang="en-US" sz="4400" b="1" dirty="0"/>
              <a:t> </a:t>
            </a:r>
            <a:endParaRPr lang="en-US" altLang="zh-CN" sz="4400" b="1" dirty="0"/>
          </a:p>
          <a:p>
            <a:r>
              <a:rPr lang="zh-CN" altLang="en-US" sz="3200" b="1" dirty="0"/>
              <a:t>一维前缀和构建</a:t>
            </a:r>
            <a:endParaRPr lang="en-US" altLang="zh-CN" sz="3200" b="1" dirty="0"/>
          </a:p>
          <a:p>
            <a:r>
              <a:rPr lang="pl-PL" altLang="zh-CN" sz="3200" b="1" dirty="0"/>
              <a:t> s[i] = s[i - 1] + q[i];</a:t>
            </a:r>
            <a:endParaRPr lang="en-US" altLang="zh-CN" sz="3200" b="1" dirty="0"/>
          </a:p>
          <a:p>
            <a:r>
              <a:rPr lang="zh-CN" altLang="en-US" sz="3200" b="1" dirty="0"/>
              <a:t> 查询区间和</a:t>
            </a:r>
            <a:endParaRPr lang="en-US" altLang="zh-CN" sz="3200" b="1" dirty="0"/>
          </a:p>
          <a:p>
            <a:r>
              <a:rPr lang="pt-BR" altLang="zh-CN" sz="3200" b="1" dirty="0"/>
              <a:t> s[r] - s[l - 1]</a:t>
            </a:r>
            <a:endParaRPr lang="zh-CN" altLang="en-US" sz="44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BD634A2-C808-4E99-A1F9-CE56ED965501}"/>
              </a:ext>
            </a:extLst>
          </p:cNvPr>
          <p:cNvSpPr txBox="1"/>
          <p:nvPr/>
        </p:nvSpPr>
        <p:spPr>
          <a:xfrm>
            <a:off x="684212" y="83031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/>
              <a:t>一维前缀和总结</a:t>
            </a:r>
          </a:p>
        </p:txBody>
      </p:sp>
    </p:spTree>
    <p:extLst>
      <p:ext uri="{BB962C8B-B14F-4D97-AF65-F5344CB8AC3E}">
        <p14:creationId xmlns:p14="http://schemas.microsoft.com/office/powerpoint/2010/main" val="199780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787455-8D92-4A99-A48A-395C37DD1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>
                <a:latin typeface="+mn-ea"/>
                <a:ea typeface="+mn-ea"/>
              </a:rPr>
              <a:t>二维前缀和总结</a:t>
            </a:r>
            <a:endParaRPr lang="zh-CN" altLang="en-US" sz="3600" b="1" dirty="0">
              <a:latin typeface="+mn-ea"/>
              <a:ea typeface="+mn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9C3DDE-D1EB-42EE-AF23-63F1E001D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145" y="4624551"/>
            <a:ext cx="11729545" cy="1198180"/>
          </a:xfrm>
        </p:spPr>
        <p:txBody>
          <a:bodyPr>
            <a:normAutofit/>
          </a:bodyPr>
          <a:lstStyle/>
          <a:p>
            <a:r>
              <a:rPr lang="zh-CN" altLang="en-US" sz="2800" b="1" dirty="0"/>
              <a:t>二维前缀和构建</a:t>
            </a:r>
            <a:endParaRPr lang="en-US" altLang="zh-CN" sz="2800" b="1" dirty="0"/>
          </a:p>
          <a:p>
            <a:r>
              <a:rPr lang="en-US" altLang="zh-CN" sz="2400" b="1" dirty="0"/>
              <a:t>s[</a:t>
            </a:r>
            <a:r>
              <a:rPr lang="en-US" altLang="zh-CN" sz="2400" b="1" dirty="0" err="1"/>
              <a:t>i</a:t>
            </a:r>
            <a:r>
              <a:rPr lang="en-US" altLang="zh-CN" sz="2400" b="1" dirty="0"/>
              <a:t>][j]=s[i−1][j]+s[</a:t>
            </a:r>
            <a:r>
              <a:rPr lang="en-US" altLang="zh-CN" sz="2400" b="1" dirty="0" err="1"/>
              <a:t>i</a:t>
            </a:r>
            <a:r>
              <a:rPr lang="en-US" altLang="zh-CN" sz="2400" b="1" dirty="0"/>
              <a:t>][j−1]−s[i−1][j−1]+a[</a:t>
            </a:r>
            <a:r>
              <a:rPr lang="en-US" altLang="zh-CN" sz="2400" b="1" dirty="0" err="1"/>
              <a:t>i</a:t>
            </a:r>
            <a:r>
              <a:rPr lang="en-US" altLang="zh-CN" sz="2400" b="1" dirty="0"/>
              <a:t>][j]</a:t>
            </a:r>
            <a:endParaRPr lang="zh-CN" altLang="en-US" sz="24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F9A1F03-9056-4F38-B437-DA827B3EF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938" y="1106639"/>
            <a:ext cx="5857062" cy="389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663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787455-8D92-4A99-A48A-395C37DD1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>
                <a:latin typeface="+mn-ea"/>
                <a:ea typeface="+mn-ea"/>
              </a:rPr>
              <a:t>二维前缀和总结</a:t>
            </a:r>
            <a:endParaRPr lang="zh-CN" altLang="en-US" sz="3600" b="1" dirty="0">
              <a:latin typeface="+mn-ea"/>
              <a:ea typeface="+mn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9C3DDE-D1EB-42EE-AF23-63F1E001D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145" y="4624551"/>
            <a:ext cx="11729545" cy="1198180"/>
          </a:xfrm>
        </p:spPr>
        <p:txBody>
          <a:bodyPr>
            <a:normAutofit/>
          </a:bodyPr>
          <a:lstStyle/>
          <a:p>
            <a:r>
              <a:rPr lang="zh-CN" altLang="en-US" sz="2800" b="1" dirty="0"/>
              <a:t>二维前缀和应用</a:t>
            </a:r>
            <a:endParaRPr lang="en-US" altLang="zh-CN" sz="2800" b="1" dirty="0"/>
          </a:p>
          <a:p>
            <a:r>
              <a:rPr lang="es-ES" altLang="zh-CN" sz="2400" b="1" dirty="0"/>
              <a:t>s[x2][y2] - s[x1 - 1][y2] - s[x2][y1 - 1] + s[x1 - 1][y1 - 1]</a:t>
            </a:r>
            <a:endParaRPr lang="zh-CN" altLang="en-US" sz="2400" b="1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EB507C-6591-400F-B9D6-E0AEE71AC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917" y="701882"/>
            <a:ext cx="6232264" cy="440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39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24583F-50DF-4E86-9F88-B4888365E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>
                <a:latin typeface="+mn-ea"/>
                <a:ea typeface="+mn-ea"/>
              </a:rPr>
              <a:t>一维差分总结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41E391-F5BE-43FD-9A18-8A50090D6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差分与前缀和互为逆运算。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有差分数组可以还原成原数组，有原数组可以计算出差分数组。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差分的作用：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在某个区间</a:t>
            </a:r>
            <a:r>
              <a:rPr lang="en-US" altLang="zh-CN" dirty="0"/>
              <a:t>[</a:t>
            </a:r>
            <a:r>
              <a:rPr lang="en-US" altLang="zh-CN" dirty="0" err="1"/>
              <a:t>l,r</a:t>
            </a:r>
            <a:r>
              <a:rPr lang="en-US" altLang="zh-CN" dirty="0"/>
              <a:t>]</a:t>
            </a:r>
            <a:r>
              <a:rPr lang="zh-CN" altLang="en-US" dirty="0"/>
              <a:t>的多次操作都加上（或减去）一个数</a:t>
            </a:r>
            <a:r>
              <a:rPr lang="en-US" altLang="zh-CN" dirty="0"/>
              <a:t>x</a:t>
            </a:r>
            <a:r>
              <a:rPr lang="zh-CN" altLang="en-US" dirty="0"/>
              <a:t>时，一维差分可以大大提高运算速度。</a:t>
            </a:r>
            <a:endParaRPr lang="en-US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4787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F1C8AF-1DB8-47AB-882C-9E5A4777F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>
                <a:latin typeface="+mn-ea"/>
                <a:ea typeface="+mn-ea"/>
              </a:rPr>
              <a:t>一维差分总结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B49CA7-13EC-438A-9A07-354FB2A2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b="1" dirty="0"/>
              <a:t>一维差分的构建</a:t>
            </a:r>
            <a:endParaRPr lang="en-US" altLang="zh-CN" sz="2800" b="1" dirty="0"/>
          </a:p>
          <a:p>
            <a:r>
              <a:rPr lang="en-US" altLang="zh-CN" dirty="0"/>
              <a:t>void insert(int </a:t>
            </a:r>
            <a:r>
              <a:rPr lang="en-US" altLang="zh-CN" dirty="0" err="1"/>
              <a:t>l,int</a:t>
            </a:r>
            <a:r>
              <a:rPr lang="en-US" altLang="zh-CN" dirty="0"/>
              <a:t> </a:t>
            </a:r>
            <a:r>
              <a:rPr lang="en-US" altLang="zh-CN" dirty="0" err="1"/>
              <a:t>r,int</a:t>
            </a:r>
            <a:r>
              <a:rPr lang="en-US" altLang="zh-CN" dirty="0"/>
              <a:t> c){</a:t>
            </a:r>
          </a:p>
          <a:p>
            <a:r>
              <a:rPr lang="en-US" altLang="zh-CN" dirty="0"/>
              <a:t>    b[l]+=c;</a:t>
            </a:r>
          </a:p>
          <a:p>
            <a:r>
              <a:rPr lang="en-US" altLang="zh-CN" dirty="0"/>
              <a:t>    b[r+1]-=c;</a:t>
            </a:r>
          </a:p>
          <a:p>
            <a:r>
              <a:rPr lang="en-US" altLang="zh-CN" dirty="0"/>
              <a:t>}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3159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0D1C04-5215-4F8B-A9DD-A1A52A011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>
                <a:latin typeface="+mn-ea"/>
                <a:ea typeface="+mn-ea"/>
              </a:rPr>
              <a:t>一维差分总结</a:t>
            </a:r>
            <a:endParaRPr lang="zh-CN" altLang="en-US" sz="48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4E95B1-091B-4089-8455-A5E981899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200" b="1" dirty="0"/>
              <a:t>一维差分的应用</a:t>
            </a:r>
            <a:endParaRPr lang="en-US" altLang="zh-CN" sz="3200" b="1" dirty="0"/>
          </a:p>
          <a:p>
            <a:r>
              <a:rPr lang="zh-CN" altLang="en-US" dirty="0"/>
              <a:t>多次在区间内加或减一个数字，计算最终的数组。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//</a:t>
            </a:r>
            <a:r>
              <a:rPr lang="zh-CN" altLang="en-US" dirty="0"/>
              <a:t>利用差分数组，生成结果数组</a:t>
            </a:r>
          </a:p>
          <a:p>
            <a:pPr marL="0" indent="0">
              <a:buNone/>
            </a:pPr>
            <a:r>
              <a:rPr lang="zh-CN" altLang="en-US" dirty="0"/>
              <a:t> </a:t>
            </a:r>
            <a:r>
              <a:rPr lang="en-US" altLang="zh-CN" dirty="0"/>
              <a:t>for(int </a:t>
            </a:r>
            <a:r>
              <a:rPr lang="en-US" altLang="zh-CN" dirty="0" err="1"/>
              <a:t>i</a:t>
            </a:r>
            <a:r>
              <a:rPr lang="en-US" altLang="zh-CN" dirty="0"/>
              <a:t>=1;i&lt;=</a:t>
            </a:r>
            <a:r>
              <a:rPr lang="en-US" altLang="zh-CN" dirty="0" err="1"/>
              <a:t>n;i</a:t>
            </a:r>
            <a:r>
              <a:rPr lang="en-US" altLang="zh-CN" dirty="0"/>
              <a:t>++)b[</a:t>
            </a:r>
            <a:r>
              <a:rPr lang="en-US" altLang="zh-CN" dirty="0" err="1"/>
              <a:t>i</a:t>
            </a:r>
            <a:r>
              <a:rPr lang="en-US" altLang="zh-CN" dirty="0"/>
              <a:t>]+=b[i-1],</a:t>
            </a:r>
            <a:r>
              <a:rPr lang="en-US" altLang="zh-CN" dirty="0" err="1"/>
              <a:t>printf</a:t>
            </a:r>
            <a:r>
              <a:rPr lang="en-US" altLang="zh-CN" dirty="0"/>
              <a:t>("%d ",b[</a:t>
            </a:r>
            <a:r>
              <a:rPr lang="en-US" altLang="zh-CN" dirty="0" err="1"/>
              <a:t>i</a:t>
            </a:r>
            <a:r>
              <a:rPr lang="en-US" altLang="zh-CN" dirty="0"/>
              <a:t>]);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0569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787455-8D92-4A99-A48A-395C37DD1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>
                <a:latin typeface="+mn-ea"/>
                <a:ea typeface="+mn-ea"/>
              </a:rPr>
              <a:t>二维差分总结</a:t>
            </a:r>
            <a:endParaRPr lang="zh-CN" altLang="en-US" sz="3600" b="1" dirty="0">
              <a:latin typeface="+mn-ea"/>
              <a:ea typeface="+mn-ea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89C3DDE-D1EB-42EE-AF23-63F1E001D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388" y="1853754"/>
            <a:ext cx="5610112" cy="3958219"/>
          </a:xfrm>
        </p:spPr>
        <p:txBody>
          <a:bodyPr>
            <a:normAutofit fontScale="85000" lnSpcReduction="20000"/>
          </a:bodyPr>
          <a:lstStyle/>
          <a:p>
            <a:r>
              <a:rPr lang="zh-CN" altLang="en-US" sz="2800" b="1" dirty="0"/>
              <a:t>二维差分构建</a:t>
            </a:r>
            <a:endParaRPr lang="en-US" altLang="zh-CN" sz="2800" b="1" dirty="0"/>
          </a:p>
          <a:p>
            <a:r>
              <a:rPr lang="en-US" altLang="zh-CN" sz="2800" b="1" dirty="0"/>
              <a:t>void insert(int x1, int y1, int x2, int y2, int c){</a:t>
            </a:r>
          </a:p>
          <a:p>
            <a:r>
              <a:rPr lang="en-US" altLang="zh-CN" sz="2800" b="1" dirty="0"/>
              <a:t>    b[x1][y1] += c; </a:t>
            </a:r>
          </a:p>
          <a:p>
            <a:r>
              <a:rPr lang="en-US" altLang="zh-CN" sz="2800" b="1" dirty="0"/>
              <a:t>    b[x2 + 1][y1] -= c;         </a:t>
            </a:r>
          </a:p>
          <a:p>
            <a:r>
              <a:rPr lang="en-US" altLang="zh-CN" sz="2800" b="1" dirty="0"/>
              <a:t>    b[x1][y2 + 1] -= c;         </a:t>
            </a:r>
          </a:p>
          <a:p>
            <a:r>
              <a:rPr lang="en-US" altLang="zh-CN" sz="2800" b="1" dirty="0"/>
              <a:t>    b[x2 + 1][y2 + 1] += c;  </a:t>
            </a:r>
            <a:endParaRPr lang="zh-CN" altLang="en-US" sz="2800" b="1" dirty="0"/>
          </a:p>
          <a:p>
            <a:r>
              <a:rPr lang="en-US" altLang="zh-CN" sz="2800" b="1" dirty="0"/>
              <a:t>}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2B1823F-6304-4ABB-B318-A5517B2F3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347" y="1895287"/>
            <a:ext cx="6446750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66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825798-9300-4900-8013-65ECE502A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b="1" dirty="0">
                <a:latin typeface="+mn-ea"/>
                <a:ea typeface="+mn-ea"/>
              </a:rPr>
              <a:t>二维差分后还原为原数组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4CD6D7-045C-4B8B-A0C9-1CAB77540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for (int </a:t>
            </a:r>
            <a:r>
              <a:rPr lang="en-US" altLang="zh-CN" dirty="0" err="1"/>
              <a:t>i</a:t>
            </a:r>
            <a:r>
              <a:rPr lang="en-US" altLang="zh-CN" dirty="0"/>
              <a:t> = 1; </a:t>
            </a:r>
            <a:r>
              <a:rPr lang="en-US" altLang="zh-CN" dirty="0" err="1"/>
              <a:t>i</a:t>
            </a:r>
            <a:r>
              <a:rPr lang="en-US" altLang="zh-CN" dirty="0"/>
              <a:t> &lt;= n; </a:t>
            </a:r>
            <a:r>
              <a:rPr lang="en-US" altLang="zh-CN" dirty="0" err="1"/>
              <a:t>i</a:t>
            </a:r>
            <a:r>
              <a:rPr lang="en-US" altLang="zh-CN" dirty="0"/>
              <a:t>++)</a:t>
            </a:r>
          </a:p>
          <a:p>
            <a:r>
              <a:rPr lang="en-US" altLang="zh-CN" dirty="0"/>
              <a:t>        for (int j = 1; j &lt;= m; </a:t>
            </a:r>
            <a:r>
              <a:rPr lang="en-US" altLang="zh-CN" dirty="0" err="1"/>
              <a:t>j++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            //</a:t>
            </a:r>
            <a:r>
              <a:rPr lang="zh-CN" altLang="en-US" dirty="0"/>
              <a:t>二维前缀和公式</a:t>
            </a:r>
          </a:p>
          <a:p>
            <a:r>
              <a:rPr lang="zh-CN" altLang="en-US" dirty="0"/>
              <a:t>            </a:t>
            </a:r>
            <a:r>
              <a:rPr lang="en-US" altLang="zh-CN" dirty="0"/>
              <a:t>a[</a:t>
            </a:r>
            <a:r>
              <a:rPr lang="en-US" altLang="zh-CN" dirty="0" err="1"/>
              <a:t>i</a:t>
            </a:r>
            <a:r>
              <a:rPr lang="en-US" altLang="zh-CN" dirty="0"/>
              <a:t>][j] = a[</a:t>
            </a:r>
            <a:r>
              <a:rPr lang="en-US" altLang="zh-CN" dirty="0" err="1"/>
              <a:t>i</a:t>
            </a:r>
            <a:r>
              <a:rPr lang="en-US" altLang="zh-CN" dirty="0"/>
              <a:t> - 1][j] + a[</a:t>
            </a:r>
            <a:r>
              <a:rPr lang="en-US" altLang="zh-CN" dirty="0" err="1"/>
              <a:t>i</a:t>
            </a:r>
            <a:r>
              <a:rPr lang="en-US" altLang="zh-CN" dirty="0"/>
              <a:t>][j - 1] - a[</a:t>
            </a:r>
            <a:r>
              <a:rPr lang="en-US" altLang="zh-CN" dirty="0" err="1"/>
              <a:t>i</a:t>
            </a:r>
            <a:r>
              <a:rPr lang="en-US" altLang="zh-CN" dirty="0"/>
              <a:t> - 1][j - 1] + b[</a:t>
            </a:r>
            <a:r>
              <a:rPr lang="en-US" altLang="zh-CN" dirty="0" err="1"/>
              <a:t>i</a:t>
            </a:r>
            <a:r>
              <a:rPr lang="en-US" altLang="zh-CN" dirty="0"/>
              <a:t>][j];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1929975"/>
      </p:ext>
    </p:extLst>
  </p:cSld>
  <p:clrMapOvr>
    <a:masterClrMapping/>
  </p:clrMapOvr>
</p:sld>
</file>

<file path=ppt/theme/theme1.xml><?xml version="1.0" encoding="utf-8"?>
<a:theme xmlns:a="http://schemas.openxmlformats.org/drawingml/2006/main" name="画廊">
  <a:themeElements>
    <a:clrScheme name="画廊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画廊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画廊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18</TotalTime>
  <Words>472</Words>
  <Application>Microsoft Office PowerPoint</Application>
  <PresentationFormat>宽屏</PresentationFormat>
  <Paragraphs>47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3" baseType="lpstr">
      <vt:lpstr>等线</vt:lpstr>
      <vt:lpstr>Arial</vt:lpstr>
      <vt:lpstr>Gill Sans MT</vt:lpstr>
      <vt:lpstr>画廊</vt:lpstr>
      <vt:lpstr>前缀和与差分</vt:lpstr>
      <vt:lpstr>PowerPoint 演示文稿</vt:lpstr>
      <vt:lpstr>二维前缀和总结</vt:lpstr>
      <vt:lpstr>二维前缀和总结</vt:lpstr>
      <vt:lpstr>一维差分总结</vt:lpstr>
      <vt:lpstr>一维差分总结</vt:lpstr>
      <vt:lpstr>一维差分总结</vt:lpstr>
      <vt:lpstr>二维差分总结</vt:lpstr>
      <vt:lpstr>二维差分后还原为原数组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前缀和与差分</dc:title>
  <dc:creator>Administrator</dc:creator>
  <cp:lastModifiedBy>Administrator</cp:lastModifiedBy>
  <cp:revision>17</cp:revision>
  <dcterms:created xsi:type="dcterms:W3CDTF">2021-09-08T00:05:29Z</dcterms:created>
  <dcterms:modified xsi:type="dcterms:W3CDTF">2021-09-08T00:24:06Z</dcterms:modified>
</cp:coreProperties>
</file>