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9" r:id="rId6"/>
    <p:sldId id="263" r:id="rId7"/>
    <p:sldId id="265" r:id="rId8"/>
    <p:sldId id="266" r:id="rId9"/>
    <p:sldId id="258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740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389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09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98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62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17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39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06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945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97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30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06C2B-5A28-4C63-B730-E9F6341F272B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D5E6B0B-3923-4D33-B70A-FFE7A60560E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89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wing.com/problem/content/description/842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4C204A-76C1-4CC2-9F6E-50544DE231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模拟散列表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1FCE5C3-BE02-4EE6-81CC-8C6EABCE0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44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940A7D-524C-4737-9933-102D992A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哈希表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EC721-FAE5-46E2-8FC6-D31B625A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存储结构</a:t>
            </a:r>
            <a:endParaRPr lang="en-US" altLang="zh-CN" dirty="0"/>
          </a:p>
          <a:p>
            <a:pPr lvl="1"/>
            <a:r>
              <a:rPr lang="zh-CN" altLang="en-US" dirty="0"/>
              <a:t>开放寻址法</a:t>
            </a:r>
            <a:endParaRPr lang="en-US" altLang="zh-CN" dirty="0"/>
          </a:p>
          <a:p>
            <a:pPr lvl="1"/>
            <a:r>
              <a:rPr lang="zh-CN" altLang="en-US" dirty="0"/>
              <a:t>拉链法</a:t>
            </a:r>
            <a:endParaRPr lang="en-US" altLang="zh-CN" dirty="0"/>
          </a:p>
          <a:p>
            <a:pPr marL="228600" lvl="1">
              <a:spcBef>
                <a:spcPts val="1000"/>
              </a:spcBef>
            </a:pPr>
            <a:r>
              <a:rPr lang="zh-CN" altLang="en-US" sz="2000" dirty="0"/>
              <a:t>字符串哈希方式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116658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A5BDBD-9DDC-49BE-BBE1-5BE72503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哈希表作用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928DD1-9EB3-407D-8D56-97DFED935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/>
              <a:t>将一个比较大的值域映射到一个小的范围，比如</a:t>
            </a:r>
            <a:r>
              <a:rPr lang="en-US" altLang="zh-CN" dirty="0"/>
              <a:t>0~10</a:t>
            </a:r>
            <a:r>
              <a:rPr lang="en-US" altLang="zh-CN" baseline="40000" dirty="0"/>
              <a:t>9</a:t>
            </a:r>
            <a:r>
              <a:rPr lang="en-US" altLang="zh-CN" dirty="0"/>
              <a:t>,</a:t>
            </a:r>
            <a:r>
              <a:rPr lang="zh-CN" altLang="en-US" dirty="0"/>
              <a:t>映射到</a:t>
            </a:r>
            <a:r>
              <a:rPr lang="en-US" altLang="zh-CN" dirty="0"/>
              <a:t>0~10</a:t>
            </a:r>
            <a:r>
              <a:rPr lang="en-US" altLang="zh-CN" baseline="40000" dirty="0"/>
              <a:t>5</a:t>
            </a:r>
            <a:r>
              <a:rPr lang="zh-CN" altLang="en-US" dirty="0"/>
              <a:t>范围内。原因是原来的值域是比较稀疏的，稠密的。</a:t>
            </a:r>
            <a:endParaRPr lang="en-US" altLang="zh-CN" dirty="0"/>
          </a:p>
          <a:p>
            <a:r>
              <a:rPr lang="zh-CN" altLang="en-US" dirty="0"/>
              <a:t>类似于离散化，离散化</a:t>
            </a:r>
            <a:r>
              <a:rPr lang="zh-CN" altLang="en-US" sz="2800" b="1" dirty="0">
                <a:solidFill>
                  <a:srgbClr val="FF0000"/>
                </a:solidFill>
              </a:rPr>
              <a:t>保序</a:t>
            </a:r>
            <a:r>
              <a:rPr lang="zh-CN" altLang="en-US" dirty="0"/>
              <a:t>，而哈希表</a:t>
            </a:r>
            <a:r>
              <a:rPr lang="zh-CN" altLang="en-US" sz="2800" b="1" dirty="0">
                <a:solidFill>
                  <a:srgbClr val="FF0000"/>
                </a:solidFill>
              </a:rPr>
              <a:t>不保序</a:t>
            </a:r>
            <a:r>
              <a:rPr lang="zh-CN" altLang="en-US" dirty="0"/>
              <a:t>。离散化是一种极其特殊的</a:t>
            </a:r>
            <a:r>
              <a:rPr lang="en-US" altLang="zh-CN" dirty="0"/>
              <a:t>Hash</a:t>
            </a:r>
            <a:r>
              <a:rPr lang="zh-CN" altLang="en-US" dirty="0"/>
              <a:t>方式。</a:t>
            </a:r>
            <a:endParaRPr lang="en-US" altLang="zh-CN" dirty="0"/>
          </a:p>
          <a:p>
            <a:r>
              <a:rPr lang="en-US" altLang="zh-CN" dirty="0">
                <a:hlinkClick r:id="rId2"/>
              </a:rPr>
              <a:t>https://www.acwing.com/problem/content/description/842/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原值域范围</a:t>
            </a:r>
            <a:endParaRPr lang="en-US" altLang="zh-CN" dirty="0"/>
          </a:p>
          <a:p>
            <a:r>
              <a:rPr lang="en-US" altLang="zh-CN" dirty="0"/>
              <a:t>-10</a:t>
            </a:r>
            <a:r>
              <a:rPr lang="en-US" altLang="zh-CN" baseline="40000" dirty="0"/>
              <a:t>9</a:t>
            </a:r>
            <a:r>
              <a:rPr lang="en-US" altLang="zh-CN" dirty="0"/>
              <a:t>~ 10</a:t>
            </a:r>
            <a:r>
              <a:rPr lang="en-US" altLang="zh-CN" baseline="40000" dirty="0"/>
              <a:t>9</a:t>
            </a:r>
          </a:p>
          <a:p>
            <a:r>
              <a:rPr lang="zh-CN" altLang="en-US" dirty="0"/>
              <a:t>选择的次数：</a:t>
            </a:r>
            <a:endParaRPr lang="en-US" altLang="zh-CN" dirty="0"/>
          </a:p>
          <a:p>
            <a:r>
              <a:rPr lang="en-US" altLang="zh-CN" dirty="0"/>
              <a:t>10</a:t>
            </a:r>
            <a:r>
              <a:rPr lang="en-US" altLang="zh-CN" baseline="40000" dirty="0"/>
              <a:t>5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944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FF295-D34F-4B91-8778-FA18D130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一般作法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F898F9-E615-4295-9ECD-003776AA5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通过一个函数，输入一个</a:t>
            </a:r>
            <a:r>
              <a:rPr lang="en-US" altLang="zh-CN" dirty="0"/>
              <a:t>x,</a:t>
            </a:r>
            <a:r>
              <a:rPr lang="zh-CN" altLang="en-US" dirty="0"/>
              <a:t>把</a:t>
            </a:r>
            <a:r>
              <a:rPr lang="en-US" altLang="zh-CN" dirty="0"/>
              <a:t>x</a:t>
            </a:r>
            <a:r>
              <a:rPr lang="zh-CN" altLang="en-US" dirty="0"/>
              <a:t>映射到</a:t>
            </a:r>
            <a:r>
              <a:rPr lang="en-US" altLang="zh-CN" dirty="0"/>
              <a:t>0~10</a:t>
            </a:r>
            <a:r>
              <a:rPr lang="en-US" altLang="zh-CN" baseline="40000" dirty="0"/>
              <a:t>5</a:t>
            </a:r>
            <a:r>
              <a:rPr lang="zh-CN" altLang="en-US" dirty="0"/>
              <a:t>之间，这个函数称为</a:t>
            </a:r>
            <a:r>
              <a:rPr lang="en-US" altLang="zh-CN" dirty="0"/>
              <a:t>Hash</a:t>
            </a:r>
            <a:r>
              <a:rPr lang="zh-CN" altLang="en-US" dirty="0"/>
              <a:t>函数。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基本思路：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(1)  x mod 1e5  </a:t>
            </a:r>
          </a:p>
          <a:p>
            <a:pPr marL="0" indent="0">
              <a:buNone/>
            </a:pPr>
            <a:r>
              <a:rPr lang="en-US" altLang="zh-CN" dirty="0"/>
              <a:t>(2) </a:t>
            </a:r>
            <a:r>
              <a:rPr lang="zh-CN" altLang="en-US" dirty="0"/>
              <a:t>冲突</a:t>
            </a:r>
            <a:r>
              <a:rPr lang="en-US" altLang="zh-CN" dirty="0"/>
              <a:t>  </a:t>
            </a:r>
          </a:p>
          <a:p>
            <a:pPr marL="0" indent="0">
              <a:buNone/>
            </a:pPr>
            <a:r>
              <a:rPr lang="zh-CN" altLang="en-US" dirty="0"/>
              <a:t>比如</a:t>
            </a:r>
            <a:r>
              <a:rPr lang="en-US" altLang="zh-CN" dirty="0"/>
              <a:t> 123444  % 100000 = 23444   23444%100000=23444 </a:t>
            </a:r>
            <a:r>
              <a:rPr lang="zh-CN" altLang="en-US" dirty="0"/>
              <a:t>这样两个数都对着一个数，就是冲突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485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611E72-04B1-49FE-9295-74E77214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拉链法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7BC4A-E8B3-4C16-809B-34FED7451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开一个一维数组，来存储每个数字的</a:t>
            </a:r>
            <a:r>
              <a:rPr lang="en-US" altLang="zh-CN" dirty="0"/>
              <a:t>Hash</a:t>
            </a:r>
            <a:r>
              <a:rPr lang="zh-CN" altLang="en-US" dirty="0"/>
              <a:t>值。大小就是</a:t>
            </a:r>
            <a:r>
              <a:rPr lang="en-US" altLang="zh-CN" dirty="0"/>
              <a:t>0~10</a:t>
            </a:r>
            <a:r>
              <a:rPr lang="en-US" altLang="zh-CN" baseline="40000" dirty="0"/>
              <a:t>5</a:t>
            </a:r>
          </a:p>
          <a:p>
            <a:endParaRPr lang="en-US" altLang="zh-CN" baseline="40000" dirty="0"/>
          </a:p>
          <a:p>
            <a:endParaRPr lang="zh-CN" altLang="en-US" baseline="400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191FE9DD-DAB7-4B57-A03F-B3B48F87B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33000"/>
              </p:ext>
            </p:extLst>
          </p:nvPr>
        </p:nvGraphicFramePr>
        <p:xfrm>
          <a:off x="1451579" y="2698095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42701203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521622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018922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3395784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72708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489851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942393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66230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r>
                        <a:rPr lang="en-US" altLang="zh-CN" baseline="40000" dirty="0"/>
                        <a:t>5</a:t>
                      </a:r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74815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932E1398-E8A1-4D82-AD93-826A980E5858}"/>
              </a:ext>
            </a:extLst>
          </p:cNvPr>
          <p:cNvSpPr txBox="1"/>
          <p:nvPr/>
        </p:nvSpPr>
        <p:spPr>
          <a:xfrm>
            <a:off x="160841" y="2716381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h(11)=3</a:t>
            </a:r>
            <a:endParaRPr lang="zh-CN" altLang="en-US" sz="2400" b="1" dirty="0"/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id="{E9E81AA6-D3A9-43E8-BD86-2344770CC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9717"/>
              </p:ext>
            </p:extLst>
          </p:nvPr>
        </p:nvGraphicFramePr>
        <p:xfrm>
          <a:off x="4037675" y="3844041"/>
          <a:ext cx="5116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95">
                  <a:extLst>
                    <a:ext uri="{9D8B030D-6E8A-4147-A177-3AD203B41FA5}">
                      <a16:colId xmlns:a16="http://schemas.microsoft.com/office/drawing/2014/main" val="49157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885073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04838B84-26F4-4D4A-885F-DD0DB985430D}"/>
              </a:ext>
            </a:extLst>
          </p:cNvPr>
          <p:cNvSpPr txBox="1"/>
          <p:nvPr/>
        </p:nvSpPr>
        <p:spPr>
          <a:xfrm>
            <a:off x="160841" y="4283064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h(23)=3</a:t>
            </a:r>
            <a:endParaRPr lang="zh-CN" altLang="en-US" sz="2400" b="1" dirty="0"/>
          </a:p>
        </p:txBody>
      </p:sp>
      <p:graphicFrame>
        <p:nvGraphicFramePr>
          <p:cNvPr id="11" name="表格 4">
            <a:extLst>
              <a:ext uri="{FF2B5EF4-FFF2-40B4-BE49-F238E27FC236}">
                <a16:creationId xmlns:a16="http://schemas.microsoft.com/office/drawing/2014/main" id="{603B3976-B9B5-4DC4-B86C-142B2DEAB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879863"/>
              </p:ext>
            </p:extLst>
          </p:nvPr>
        </p:nvGraphicFramePr>
        <p:xfrm>
          <a:off x="1451579" y="4366231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42701203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521622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0189220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3395784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6727080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04898514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9423934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66230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r>
                        <a:rPr lang="en-US" altLang="zh-CN" baseline="40000" dirty="0"/>
                        <a:t>5</a:t>
                      </a:r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74815"/>
                  </a:ext>
                </a:extLst>
              </a:tr>
            </a:tbl>
          </a:graphicData>
        </a:graphic>
      </p:graphicFrame>
      <p:graphicFrame>
        <p:nvGraphicFramePr>
          <p:cNvPr id="13" name="表格 8">
            <a:extLst>
              <a:ext uri="{FF2B5EF4-FFF2-40B4-BE49-F238E27FC236}">
                <a16:creationId xmlns:a16="http://schemas.microsoft.com/office/drawing/2014/main" id="{DF807EF6-4BFB-4148-AB1E-2E4D845AA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325627"/>
              </p:ext>
            </p:extLst>
          </p:nvPr>
        </p:nvGraphicFramePr>
        <p:xfrm>
          <a:off x="4037675" y="5512177"/>
          <a:ext cx="5116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95">
                  <a:extLst>
                    <a:ext uri="{9D8B030D-6E8A-4147-A177-3AD203B41FA5}">
                      <a16:colId xmlns:a16="http://schemas.microsoft.com/office/drawing/2014/main" val="49157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23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885073"/>
                  </a:ext>
                </a:extLst>
              </a:tr>
            </a:tbl>
          </a:graphicData>
        </a:graphic>
      </p:graphicFrame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FE8D761-A04B-4D38-A2A0-3E3857914863}"/>
              </a:ext>
            </a:extLst>
          </p:cNvPr>
          <p:cNvCxnSpPr/>
          <p:nvPr/>
        </p:nvCxnSpPr>
        <p:spPr>
          <a:xfrm>
            <a:off x="4549370" y="5697597"/>
            <a:ext cx="50904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表格 8">
            <a:extLst>
              <a:ext uri="{FF2B5EF4-FFF2-40B4-BE49-F238E27FC236}">
                <a16:creationId xmlns:a16="http://schemas.microsoft.com/office/drawing/2014/main" id="{D7140DBF-C0E1-4E7D-B0D0-9A5B148FD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166782"/>
              </p:ext>
            </p:extLst>
          </p:nvPr>
        </p:nvGraphicFramePr>
        <p:xfrm>
          <a:off x="5058417" y="5512177"/>
          <a:ext cx="5116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695">
                  <a:extLst>
                    <a:ext uri="{9D8B030D-6E8A-4147-A177-3AD203B41FA5}">
                      <a16:colId xmlns:a16="http://schemas.microsoft.com/office/drawing/2014/main" val="49157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885073"/>
                  </a:ext>
                </a:extLst>
              </a:tr>
            </a:tbl>
          </a:graphicData>
        </a:graphic>
      </p:graphicFrame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D7C64AD-7D49-4FBC-942C-F007EFF9E8AC}"/>
              </a:ext>
            </a:extLst>
          </p:cNvPr>
          <p:cNvCxnSpPr/>
          <p:nvPr/>
        </p:nvCxnSpPr>
        <p:spPr>
          <a:xfrm flipV="1">
            <a:off x="4293522" y="3068935"/>
            <a:ext cx="0" cy="7751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97825DB-FFE1-48DB-8B29-116CDDA6CF1F}"/>
              </a:ext>
            </a:extLst>
          </p:cNvPr>
          <p:cNvCxnSpPr/>
          <p:nvPr/>
        </p:nvCxnSpPr>
        <p:spPr>
          <a:xfrm flipV="1">
            <a:off x="4293522" y="4737071"/>
            <a:ext cx="0" cy="77510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681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576E2-013B-403B-8FC4-DDCF89EB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拉链法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0B1DC1-AB23-4E51-96CD-B707D3596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1</a:t>
            </a:r>
            <a:r>
              <a:rPr lang="zh-CN" altLang="en-US" sz="2800" dirty="0"/>
              <a:t>、时间复杂度</a:t>
            </a:r>
            <a:r>
              <a:rPr lang="en-US" altLang="zh-CN" sz="2800" dirty="0"/>
              <a:t>O(1)</a:t>
            </a:r>
          </a:p>
          <a:p>
            <a:r>
              <a:rPr lang="en-US" altLang="zh-CN" sz="2800" dirty="0"/>
              <a:t>2</a:t>
            </a:r>
            <a:r>
              <a:rPr lang="zh-CN" altLang="en-US" sz="2800" dirty="0"/>
              <a:t>、一般只有添加，查找，没有删除操作。</a:t>
            </a:r>
            <a:endParaRPr lang="en-US" altLang="zh-CN" sz="2800" dirty="0"/>
          </a:p>
          <a:p>
            <a:r>
              <a:rPr lang="en-US" altLang="zh-CN" sz="2800" dirty="0"/>
              <a:t>3 </a:t>
            </a:r>
            <a:r>
              <a:rPr lang="zh-CN" altLang="en-US" sz="2800" dirty="0"/>
              <a:t>、数组长度，也就是要模的这个数字，一般是质数。</a:t>
            </a:r>
            <a:endParaRPr lang="en-US" altLang="zh-CN" sz="2800" dirty="0"/>
          </a:p>
          <a:p>
            <a:r>
              <a:rPr lang="zh-CN" altLang="en-US" sz="2800" dirty="0"/>
              <a:t>数学上可以证明，这么取的话，冲突的概率是最小的。</a:t>
            </a:r>
            <a:endParaRPr lang="en-US" altLang="zh-CN" sz="2800" dirty="0"/>
          </a:p>
          <a:p>
            <a:r>
              <a:rPr lang="en-US" altLang="zh-CN" sz="2800" dirty="0"/>
              <a:t>4</a:t>
            </a:r>
            <a:r>
              <a:rPr lang="zh-CN" altLang="en-US" sz="2800" dirty="0"/>
              <a:t>、 </a:t>
            </a:r>
            <a:r>
              <a:rPr lang="en-US" altLang="zh-CN" sz="2800" dirty="0"/>
              <a:t>e</a:t>
            </a:r>
            <a:r>
              <a:rPr lang="zh-CN" altLang="en-US" sz="2800" dirty="0"/>
              <a:t>和</a:t>
            </a:r>
            <a:r>
              <a:rPr lang="en-US" altLang="zh-CN" sz="2800" dirty="0"/>
              <a:t>ne</a:t>
            </a:r>
            <a:r>
              <a:rPr lang="zh-CN" altLang="en-US" sz="2800" dirty="0"/>
              <a:t>其实是很多链都保存到一起的。</a:t>
            </a:r>
          </a:p>
        </p:txBody>
      </p:sp>
    </p:spTree>
    <p:extLst>
      <p:ext uri="{BB962C8B-B14F-4D97-AF65-F5344CB8AC3E}">
        <p14:creationId xmlns:p14="http://schemas.microsoft.com/office/powerpoint/2010/main" val="371601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F15ADF2-33EC-4255-84DF-EA0A1DE26F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4503" y="782425"/>
            <a:ext cx="11462994" cy="5844618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判断一个数是不是质数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bool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FFC66D"/>
                </a:solidFill>
                <a:effectLst/>
                <a:latin typeface="Arial Unicode MS"/>
                <a:ea typeface="JetBrains Mono"/>
              </a:rPr>
              <a:t>isPrime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n)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(n &lt;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2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)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return false;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for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 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2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 &lt;= n / i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i++)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(n % i ==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0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)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return false;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return true;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FFC66D"/>
                </a:solidFill>
                <a:effectLst/>
                <a:latin typeface="Arial Unicode MS"/>
                <a:ea typeface="JetBrains Mono"/>
              </a:rPr>
              <a:t>main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for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 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100000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i++)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(isPrime(i))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        cout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&lt;&lt;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&lt;&lt;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endl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        break;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}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return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0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1AA8C1-B75A-4183-95E8-65C6AE4809A7}"/>
              </a:ext>
            </a:extLst>
          </p:cNvPr>
          <p:cNvSpPr txBox="1"/>
          <p:nvPr/>
        </p:nvSpPr>
        <p:spPr>
          <a:xfrm>
            <a:off x="292231" y="197650"/>
            <a:ext cx="5644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找出大于</a:t>
            </a:r>
            <a:r>
              <a:rPr lang="en-US" altLang="zh-CN" sz="3200" b="1" dirty="0"/>
              <a:t>100000</a:t>
            </a:r>
            <a:r>
              <a:rPr lang="zh-CN" altLang="en-US" sz="3200" b="1" dirty="0"/>
              <a:t>的第一个质数</a:t>
            </a:r>
          </a:p>
        </p:txBody>
      </p:sp>
    </p:spTree>
    <p:extLst>
      <p:ext uri="{BB962C8B-B14F-4D97-AF65-F5344CB8AC3E}">
        <p14:creationId xmlns:p14="http://schemas.microsoft.com/office/powerpoint/2010/main" val="2278870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576E2-013B-403B-8FC4-DDCF89EB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拉链法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C6926D18-AC00-40BE-A445-758AB72FB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177461"/>
              </p:ext>
            </p:extLst>
          </p:nvPr>
        </p:nvGraphicFramePr>
        <p:xfrm>
          <a:off x="1451578" y="2161967"/>
          <a:ext cx="10369629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963">
                  <a:extLst>
                    <a:ext uri="{9D8B030D-6E8A-4147-A177-3AD203B41FA5}">
                      <a16:colId xmlns:a16="http://schemas.microsoft.com/office/drawing/2014/main" val="2654406331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2178885879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210150070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1893788173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029376871"/>
                    </a:ext>
                  </a:extLst>
                </a:gridCol>
                <a:gridCol w="1866584">
                  <a:extLst>
                    <a:ext uri="{9D8B030D-6E8A-4147-A177-3AD203B41FA5}">
                      <a16:colId xmlns:a16="http://schemas.microsoft.com/office/drawing/2014/main" val="676337895"/>
                    </a:ext>
                  </a:extLst>
                </a:gridCol>
                <a:gridCol w="584462">
                  <a:extLst>
                    <a:ext uri="{9D8B030D-6E8A-4147-A177-3AD203B41FA5}">
                      <a16:colId xmlns:a16="http://schemas.microsoft.com/office/drawing/2014/main" val="2652535915"/>
                    </a:ext>
                  </a:extLst>
                </a:gridCol>
                <a:gridCol w="641023">
                  <a:extLst>
                    <a:ext uri="{9D8B030D-6E8A-4147-A177-3AD203B41FA5}">
                      <a16:colId xmlns:a16="http://schemas.microsoft.com/office/drawing/2014/main" val="968466865"/>
                    </a:ext>
                  </a:extLst>
                </a:gridCol>
                <a:gridCol w="2092745">
                  <a:extLst>
                    <a:ext uri="{9D8B030D-6E8A-4147-A177-3AD203B41FA5}">
                      <a16:colId xmlns:a16="http://schemas.microsoft.com/office/drawing/2014/main" val="95025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存</a:t>
                      </a:r>
                      <a:r>
                        <a:rPr lang="en-US" altLang="zh-CN" dirty="0" err="1"/>
                        <a:t>e,ne</a:t>
                      </a:r>
                      <a:r>
                        <a:rPr lang="zh-CN" altLang="en-US" dirty="0"/>
                        <a:t>的索引号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11968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9526BBFB-CEE2-40A8-9CF1-46A6996112C4}"/>
              </a:ext>
            </a:extLst>
          </p:cNvPr>
          <p:cNvSpPr txBox="1"/>
          <p:nvPr/>
        </p:nvSpPr>
        <p:spPr>
          <a:xfrm>
            <a:off x="636932" y="216347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</a:t>
            </a:r>
            <a:r>
              <a:rPr lang="zh-CN" altLang="en-US" dirty="0"/>
              <a:t>数组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B09DAE-2D79-4AA4-9D93-C442313E3BF5}"/>
              </a:ext>
            </a:extLst>
          </p:cNvPr>
          <p:cNvSpPr txBox="1"/>
          <p:nvPr/>
        </p:nvSpPr>
        <p:spPr>
          <a:xfrm>
            <a:off x="1725105" y="26563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7822B5-E7C5-41AE-8BC9-B565480D1A7D}"/>
              </a:ext>
            </a:extLst>
          </p:cNvPr>
          <p:cNvSpPr txBox="1"/>
          <p:nvPr/>
        </p:nvSpPr>
        <p:spPr>
          <a:xfrm>
            <a:off x="2527955" y="26563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60704D-7451-44EE-A018-ECB501A26D75}"/>
              </a:ext>
            </a:extLst>
          </p:cNvPr>
          <p:cNvSpPr txBox="1"/>
          <p:nvPr/>
        </p:nvSpPr>
        <p:spPr>
          <a:xfrm>
            <a:off x="3330805" y="26563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83BDCF-D771-4325-86D3-8AF9D870AAF4}"/>
              </a:ext>
            </a:extLst>
          </p:cNvPr>
          <p:cNvSpPr txBox="1"/>
          <p:nvPr/>
        </p:nvSpPr>
        <p:spPr>
          <a:xfrm>
            <a:off x="3851478" y="2664931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k=3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0139F66-5744-40A1-B494-2296C8F6A824}"/>
              </a:ext>
            </a:extLst>
          </p:cNvPr>
          <p:cNvSpPr txBox="1"/>
          <p:nvPr/>
        </p:nvSpPr>
        <p:spPr>
          <a:xfrm>
            <a:off x="4973428" y="26563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graphicFrame>
        <p:nvGraphicFramePr>
          <p:cNvPr id="12" name="表格 4">
            <a:extLst>
              <a:ext uri="{FF2B5EF4-FFF2-40B4-BE49-F238E27FC236}">
                <a16:creationId xmlns:a16="http://schemas.microsoft.com/office/drawing/2014/main" id="{8EB9F85C-956C-489D-A510-4BBE3B97B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457582"/>
              </p:ext>
            </p:extLst>
          </p:nvPr>
        </p:nvGraphicFramePr>
        <p:xfrm>
          <a:off x="1451579" y="3461475"/>
          <a:ext cx="1036963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963">
                  <a:extLst>
                    <a:ext uri="{9D8B030D-6E8A-4147-A177-3AD203B41FA5}">
                      <a16:colId xmlns:a16="http://schemas.microsoft.com/office/drawing/2014/main" val="2654406331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2178885879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210150070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1893788173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029376871"/>
                    </a:ext>
                  </a:extLst>
                </a:gridCol>
                <a:gridCol w="3110889">
                  <a:extLst>
                    <a:ext uri="{9D8B030D-6E8A-4147-A177-3AD203B41FA5}">
                      <a16:colId xmlns:a16="http://schemas.microsoft.com/office/drawing/2014/main" val="676337895"/>
                    </a:ext>
                  </a:extLst>
                </a:gridCol>
                <a:gridCol w="2073926">
                  <a:extLst>
                    <a:ext uri="{9D8B030D-6E8A-4147-A177-3AD203B41FA5}">
                      <a16:colId xmlns:a16="http://schemas.microsoft.com/office/drawing/2014/main" val="265253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x=123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存真实数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11968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51C5F061-C871-4B18-8286-48ED6764BE95}"/>
              </a:ext>
            </a:extLst>
          </p:cNvPr>
          <p:cNvSpPr txBox="1"/>
          <p:nvPr/>
        </p:nvSpPr>
        <p:spPr>
          <a:xfrm>
            <a:off x="636932" y="346298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</a:t>
            </a:r>
            <a:r>
              <a:rPr lang="zh-CN" altLang="en-US" dirty="0"/>
              <a:t>数组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745B583-8973-49CA-8F56-E288FFF3EA36}"/>
              </a:ext>
            </a:extLst>
          </p:cNvPr>
          <p:cNvSpPr txBox="1"/>
          <p:nvPr/>
        </p:nvSpPr>
        <p:spPr>
          <a:xfrm>
            <a:off x="1688188" y="45579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331FC2C-FA85-409D-BE87-F72EF1DE1E7D}"/>
              </a:ext>
            </a:extLst>
          </p:cNvPr>
          <p:cNvSpPr txBox="1"/>
          <p:nvPr/>
        </p:nvSpPr>
        <p:spPr>
          <a:xfrm>
            <a:off x="2820971" y="4524944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CF1E0D-ED18-4196-905D-67566D95EEA7}"/>
              </a:ext>
            </a:extLst>
          </p:cNvPr>
          <p:cNvSpPr txBox="1"/>
          <p:nvPr/>
        </p:nvSpPr>
        <p:spPr>
          <a:xfrm>
            <a:off x="3858158" y="45904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ED014F7-FA47-4DD4-A539-A2EA056A05F9}"/>
              </a:ext>
            </a:extLst>
          </p:cNvPr>
          <p:cNvSpPr txBox="1"/>
          <p:nvPr/>
        </p:nvSpPr>
        <p:spPr>
          <a:xfrm>
            <a:off x="4973428" y="46282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E606B5-FFC1-4635-817A-2662A9BA1369}"/>
              </a:ext>
            </a:extLst>
          </p:cNvPr>
          <p:cNvSpPr txBox="1"/>
          <p:nvPr/>
        </p:nvSpPr>
        <p:spPr>
          <a:xfrm>
            <a:off x="6034897" y="460914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graphicFrame>
        <p:nvGraphicFramePr>
          <p:cNvPr id="19" name="表格 4">
            <a:extLst>
              <a:ext uri="{FF2B5EF4-FFF2-40B4-BE49-F238E27FC236}">
                <a16:creationId xmlns:a16="http://schemas.microsoft.com/office/drawing/2014/main" id="{FA10E3B7-CB91-4AFD-B27C-3F83787898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382340"/>
              </p:ext>
            </p:extLst>
          </p:nvPr>
        </p:nvGraphicFramePr>
        <p:xfrm>
          <a:off x="1451578" y="4139774"/>
          <a:ext cx="1036963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963">
                  <a:extLst>
                    <a:ext uri="{9D8B030D-6E8A-4147-A177-3AD203B41FA5}">
                      <a16:colId xmlns:a16="http://schemas.microsoft.com/office/drawing/2014/main" val="2654406331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2178885879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210150070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1893788173"/>
                    </a:ext>
                  </a:extLst>
                </a:gridCol>
                <a:gridCol w="1036963">
                  <a:extLst>
                    <a:ext uri="{9D8B030D-6E8A-4147-A177-3AD203B41FA5}">
                      <a16:colId xmlns:a16="http://schemas.microsoft.com/office/drawing/2014/main" val="3029376871"/>
                    </a:ext>
                  </a:extLst>
                </a:gridCol>
                <a:gridCol w="3110890">
                  <a:extLst>
                    <a:ext uri="{9D8B030D-6E8A-4147-A177-3AD203B41FA5}">
                      <a16:colId xmlns:a16="http://schemas.microsoft.com/office/drawing/2014/main" val="676337895"/>
                    </a:ext>
                  </a:extLst>
                </a:gridCol>
                <a:gridCol w="2073926">
                  <a:extLst>
                    <a:ext uri="{9D8B030D-6E8A-4147-A177-3AD203B41FA5}">
                      <a16:colId xmlns:a16="http://schemas.microsoft.com/office/drawing/2014/main" val="265253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存下一个的索引号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11968"/>
                  </a:ext>
                </a:extLst>
              </a:tr>
            </a:tbl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FD788D33-85C9-4D1C-9AE5-5C3A849C47F4}"/>
              </a:ext>
            </a:extLst>
          </p:cNvPr>
          <p:cNvSpPr txBox="1"/>
          <p:nvPr/>
        </p:nvSpPr>
        <p:spPr>
          <a:xfrm>
            <a:off x="636932" y="4178884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ne</a:t>
            </a:r>
            <a:r>
              <a:rPr lang="zh-CN" altLang="en-US" dirty="0"/>
              <a:t>数组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40F4E833-C826-4AFF-B329-B18781FE6E4D}"/>
              </a:ext>
            </a:extLst>
          </p:cNvPr>
          <p:cNvCxnSpPr/>
          <p:nvPr/>
        </p:nvCxnSpPr>
        <p:spPr>
          <a:xfrm flipH="1">
            <a:off x="1988270" y="2532807"/>
            <a:ext cx="2145385" cy="8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1">
            <a:extLst>
              <a:ext uri="{FF2B5EF4-FFF2-40B4-BE49-F238E27FC236}">
                <a16:creationId xmlns:a16="http://schemas.microsoft.com/office/drawing/2014/main" id="{00FE7776-C351-456B-96C0-8F7432045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93" y="1661393"/>
            <a:ext cx="3016577" cy="3847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k = (x % N + N) % N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23A83616-A9F6-4091-B551-23FF3348C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3870" y="5196607"/>
            <a:ext cx="4641027" cy="38472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e[idx] = x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ne[idx] = h[k]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h[k] = idx++</a:t>
            </a:r>
            <a:r>
              <a:rPr kumimoji="0" lang="zh-CN" altLang="zh-CN" sz="1900" b="0" i="0" u="none" strike="noStrike" cap="none" normalizeH="0" baseline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691D00E-47CB-4517-A4F3-86BD51A5694C}"/>
              </a:ext>
            </a:extLst>
          </p:cNvPr>
          <p:cNvSpPr txBox="1"/>
          <p:nvPr/>
        </p:nvSpPr>
        <p:spPr>
          <a:xfrm>
            <a:off x="8154186" y="5196607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-1</a:t>
            </a:r>
            <a:r>
              <a:rPr lang="zh-CN" altLang="en-US" dirty="0"/>
              <a:t>是特殊值，描述链表到头了</a:t>
            </a:r>
          </a:p>
        </p:txBody>
      </p:sp>
    </p:spTree>
    <p:extLst>
      <p:ext uri="{BB962C8B-B14F-4D97-AF65-F5344CB8AC3E}">
        <p14:creationId xmlns:p14="http://schemas.microsoft.com/office/powerpoint/2010/main" val="390111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3A0217-75A4-4699-A70C-45EDEC23D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开放寻址法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C7CE18FB-875F-431F-B943-837F500AF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527930"/>
              </p:ext>
            </p:extLst>
          </p:nvPr>
        </p:nvGraphicFramePr>
        <p:xfrm>
          <a:off x="1449389" y="4369325"/>
          <a:ext cx="960437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0437">
                  <a:extLst>
                    <a:ext uri="{9D8B030D-6E8A-4147-A177-3AD203B41FA5}">
                      <a16:colId xmlns:a16="http://schemas.microsoft.com/office/drawing/2014/main" val="2992605406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3086845348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3610099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3054712580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1373712738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1054331649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586177133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3846145509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1240987643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1349114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250955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13D8639-029F-4EEE-A9DB-C86772359850}"/>
              </a:ext>
            </a:extLst>
          </p:cNvPr>
          <p:cNvSpPr txBox="1"/>
          <p:nvPr/>
        </p:nvSpPr>
        <p:spPr>
          <a:xfrm>
            <a:off x="1450483" y="1995370"/>
            <a:ext cx="9823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1</a:t>
            </a:r>
            <a:r>
              <a:rPr lang="zh-CN" altLang="en-US" sz="2400" b="1" dirty="0"/>
              <a:t>、一般开数据范围的</a:t>
            </a:r>
            <a:r>
              <a:rPr lang="en-US" altLang="zh-CN" sz="2400" b="1" dirty="0"/>
              <a:t>2~3</a:t>
            </a:r>
            <a:r>
              <a:rPr lang="zh-CN" altLang="en-US" sz="2400" b="1" dirty="0"/>
              <a:t>倍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en-US" altLang="zh-CN" sz="2400" b="1" dirty="0"/>
              <a:t>2</a:t>
            </a:r>
            <a:r>
              <a:rPr lang="zh-CN" altLang="en-US" sz="2400" b="1" dirty="0"/>
              <a:t>、一般先找到</a:t>
            </a:r>
            <a:r>
              <a:rPr lang="en-US" altLang="zh-CN" sz="2400" b="1" dirty="0"/>
              <a:t>h(x)=k</a:t>
            </a:r>
            <a:r>
              <a:rPr lang="zh-CN" altLang="en-US" sz="2400" b="1" dirty="0"/>
              <a:t>，找到第</a:t>
            </a:r>
            <a:r>
              <a:rPr lang="en-US" altLang="zh-CN" sz="2400" b="1" dirty="0"/>
              <a:t>k</a:t>
            </a:r>
            <a:r>
              <a:rPr lang="zh-CN" altLang="en-US" sz="2400" b="1" dirty="0"/>
              <a:t>个坑位，如果有人，就向下继续找到一个没有人的坑位。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en-US" altLang="zh-CN" sz="2400" b="1" dirty="0"/>
              <a:t>3</a:t>
            </a:r>
            <a:r>
              <a:rPr lang="zh-CN" altLang="en-US" sz="2400" b="1" dirty="0"/>
              <a:t>、如果到头了，就返回</a:t>
            </a:r>
            <a:r>
              <a:rPr lang="en-US" altLang="zh-CN" sz="2400" b="1" dirty="0"/>
              <a:t>0</a:t>
            </a:r>
            <a:r>
              <a:rPr lang="zh-CN" altLang="en-US" sz="2400" b="1" dirty="0"/>
              <a:t>重头来过。</a:t>
            </a:r>
          </a:p>
        </p:txBody>
      </p:sp>
    </p:spTree>
    <p:extLst>
      <p:ext uri="{BB962C8B-B14F-4D97-AF65-F5344CB8AC3E}">
        <p14:creationId xmlns:p14="http://schemas.microsoft.com/office/powerpoint/2010/main" val="324085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99B12-20EC-4FD0-8E09-55522F13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27A703-F414-4203-90FD-45F5F7891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55" y="289351"/>
            <a:ext cx="11642252" cy="564770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这个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N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是用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840.cpp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中的方法算出来的质数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const 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N 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200003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如果题目说是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100000,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那我们就需要找一个两倍大一点的质数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正无穷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const 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INF 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0x3f3f3f3f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因为题目的数据范围是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1e9,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0x3f3f3f3f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大于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1e9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，所以可以用来做特殊值判断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开放寻址法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h[N]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核心操作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找坑位：有两种方式会停止下来，一是找到了这个值，二是找到了坑位，用时再注意分辩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如果存在，返回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存储的位置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如果不存在，返回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应该存储的位置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如果返回的位置上真实的值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==x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就是找到了，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!=x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就是找不到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FFC66D"/>
                </a:solidFill>
                <a:effectLst/>
                <a:latin typeface="Arial Unicode MS"/>
                <a:ea typeface="JetBrains Mono"/>
              </a:rPr>
              <a:t>find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x)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k = (x % N + N) % N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while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(h[k] != INF &amp;&amp; h[k] != x)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    k++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    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(k == N) k 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0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如果找到了最后一个位置，那么就回到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0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return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k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521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F09003-BA26-4B4A-99EE-C5B13E904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880D64-4747-4960-9F38-424D63F7C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192DCD5-E081-4EFC-ACE9-3021598E7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60" y="731325"/>
            <a:ext cx="11321592" cy="4770537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n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cin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&gt;&gt;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n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 Unicode MS"/>
                <a:ea typeface="JetBrains Mono"/>
              </a:rPr>
              <a:t>//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又来这一套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memset(h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,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897BB"/>
                </a:solidFill>
                <a:effectLst/>
                <a:latin typeface="Arial Unicode MS"/>
                <a:ea typeface="JetBrains Mono"/>
              </a:rPr>
              <a:t>0x3f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, sizeof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h)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while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(n--) 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B9BCD1"/>
                </a:solidFill>
                <a:effectLst/>
                <a:latin typeface="Arial Unicode MS"/>
                <a:ea typeface="JetBrains Mono"/>
              </a:rPr>
              <a:t>string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op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cin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&gt;&gt;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op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&gt;&gt;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int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k = find(x)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(op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5F8C8A"/>
                </a:solidFill>
                <a:effectLst/>
                <a:latin typeface="Arial Unicode MS"/>
                <a:ea typeface="JetBrains Mono"/>
              </a:rPr>
              <a:t>==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/>
                <a:ea typeface="JetBrains Mono"/>
              </a:rPr>
              <a:t>"I"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)h[k] = x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else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{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    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if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(h[k] != INF) puts(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/>
                <a:ea typeface="JetBrains Mono"/>
              </a:rPr>
              <a:t>"Yes"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)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    else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puts(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6A8759"/>
                </a:solidFill>
                <a:effectLst/>
                <a:latin typeface="Arial Unicode MS"/>
                <a:ea typeface="JetBrains Mono"/>
              </a:rPr>
              <a:t>"No"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)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;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CC7832"/>
                </a:solidFill>
                <a:effectLst/>
                <a:latin typeface="Arial Unicode MS"/>
                <a:ea typeface="JetBrains Mono"/>
              </a:rPr>
              <a:t>    </a:t>
            </a: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b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</a:br>
            <a:r>
              <a:rPr kumimoji="0" lang="zh-CN" altLang="zh-CN" sz="1900" b="0" i="0" u="none" strike="noStrike" cap="none" normalizeH="0" baseline="0" dirty="0">
                <a:ln>
                  <a:noFill/>
                </a:ln>
                <a:solidFill>
                  <a:srgbClr val="A9B7C6"/>
                </a:solidFill>
                <a:effectLst/>
                <a:latin typeface="Arial Unicode MS"/>
                <a:ea typeface="JetBrains Mono"/>
              </a:rPr>
              <a:t>}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42007"/>
      </p:ext>
    </p:extLst>
  </p:cSld>
  <p:clrMapOvr>
    <a:masterClrMapping/>
  </p:clrMapOvr>
</p:sld>
</file>

<file path=ppt/theme/theme1.xml><?xml version="1.0" encoding="utf-8"?>
<a:theme xmlns:a="http://schemas.openxmlformats.org/drawingml/2006/main" name="画廊">
  <a:themeElements>
    <a:clrScheme name="画廊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画廊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画廊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119</TotalTime>
  <Words>953</Words>
  <Application>Microsoft Office PowerPoint</Application>
  <PresentationFormat>宽屏</PresentationFormat>
  <Paragraphs>95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Arial Unicode MS</vt:lpstr>
      <vt:lpstr>宋体</vt:lpstr>
      <vt:lpstr>Arial</vt:lpstr>
      <vt:lpstr>Gill Sans MT</vt:lpstr>
      <vt:lpstr>画廊</vt:lpstr>
      <vt:lpstr>模拟散列表</vt:lpstr>
      <vt:lpstr>哈希表</vt:lpstr>
      <vt:lpstr>哈希表作用</vt:lpstr>
      <vt:lpstr>一般作法</vt:lpstr>
      <vt:lpstr>拉链法</vt:lpstr>
      <vt:lpstr>拉链法</vt:lpstr>
      <vt:lpstr>PowerPoint 演示文稿</vt:lpstr>
      <vt:lpstr>拉链法</vt:lpstr>
      <vt:lpstr>开放寻址法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模拟散列表</dc:title>
  <dc:creator>Administrator</dc:creator>
  <cp:lastModifiedBy>Administrator</cp:lastModifiedBy>
  <cp:revision>40</cp:revision>
  <dcterms:created xsi:type="dcterms:W3CDTF">2021-09-16T01:52:09Z</dcterms:created>
  <dcterms:modified xsi:type="dcterms:W3CDTF">2021-09-16T05:39:32Z</dcterms:modified>
</cp:coreProperties>
</file>