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979" autoAdjust="0"/>
    <p:restoredTop sz="94580"/>
  </p:normalViewPr>
  <p:slideViewPr>
    <p:cSldViewPr snapToGrid="0" snapToObjects="1">
      <p:cViewPr varScale="1">
        <p:scale>
          <a:sx n="105" d="100"/>
          <a:sy n="105" d="100"/>
        </p:scale>
        <p:origin x="42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C19070-0ACB-964B-9A57-570229ED9CFB}" type="datetimeFigureOut">
              <a:rPr kumimoji="1" lang="zh-CN" altLang="en-US" smtClean="0"/>
              <a:t>2022/10/12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43A899-C511-B249-B2F1-66634D18484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4477466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3990034D-B195-C943-AE61-74B68AA87FB9}" type="datetimeFigureOut">
              <a:rPr kumimoji="1" lang="zh-CN" altLang="en-US" smtClean="0"/>
              <a:t>2022/10/12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2022/10/12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2022/10/12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2022/10/12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2022/10/12</a:t>
            </a:fld>
            <a:endParaRPr kumimoji="1"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2022/10/12</a:t>
            </a:fld>
            <a:endParaRPr kumimoji="1"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2022/10/12</a:t>
            </a:fld>
            <a:endParaRPr kumimoji="1"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2022/10/12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2022/10/12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标题的全景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2022/10/12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标题和题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2022/10/12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带标题的引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2022/10/12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2022/10/12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三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2022/10/12</a:t>
            </a:fld>
            <a:endParaRPr kumimoji="1"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三栏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将图片拖动到占位符，或单击添加图标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0034D-B195-C943-AE61-74B68AA87FB9}" type="datetimeFigureOut">
              <a:rPr kumimoji="1" lang="zh-CN" altLang="en-US" smtClean="0"/>
              <a:t>2022/10/12</a:t>
            </a:fld>
            <a:endParaRPr kumimoji="1"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kumimoji="1"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3990034D-B195-C943-AE61-74B68AA87FB9}" type="datetimeFigureOut">
              <a:rPr kumimoji="1" lang="zh-CN" altLang="en-US" smtClean="0"/>
              <a:t>2022/10/12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3990034D-B195-C943-AE61-74B68AA87FB9}" type="datetimeFigureOut">
              <a:rPr kumimoji="1" lang="zh-CN" altLang="en-US" smtClean="0"/>
              <a:t>2022/10/12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3990034D-B195-C943-AE61-74B68AA87FB9}" type="datetimeFigureOut">
              <a:rPr kumimoji="1" lang="zh-CN" altLang="en-US" smtClean="0"/>
              <a:t>2022/10/12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F05DB95-3E39-044D-A2DE-0718AF310E7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94930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39496" y="1403047"/>
            <a:ext cx="8359178" cy="2677648"/>
          </a:xfrm>
        </p:spPr>
        <p:txBody>
          <a:bodyPr/>
          <a:lstStyle/>
          <a:p>
            <a:r>
              <a:rPr kumimoji="1" lang="en-US" altLang="zh-CN" dirty="0"/>
              <a:t>CSP-J2</a:t>
            </a:r>
            <a:r>
              <a:rPr kumimoji="1" lang="zh-CN" altLang="en-US" dirty="0"/>
              <a:t>　</a:t>
            </a:r>
            <a:r>
              <a:rPr kumimoji="1" lang="en-US" altLang="zh-CN" dirty="0"/>
              <a:t>2021</a:t>
            </a:r>
            <a:r>
              <a:rPr kumimoji="1" lang="zh-CN" altLang="en-US" dirty="0"/>
              <a:t>　插入排序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8691" y="2854325"/>
            <a:ext cx="2192034" cy="1856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700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8C241F0-8825-47B6-AF3E-79653E51FB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一、结构体</a:t>
            </a:r>
            <a:r>
              <a:rPr lang="en-US" altLang="zh-CN" dirty="0"/>
              <a:t>+</a:t>
            </a:r>
            <a:r>
              <a:rPr lang="zh-CN" altLang="en-US" dirty="0"/>
              <a:t>内置排序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DE42CAB-3EDE-4B40-B84C-C72A6C53BF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2267" y="2468032"/>
            <a:ext cx="7193518" cy="34163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zh-CN" sz="2000" b="1" dirty="0"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struct Node {</a:t>
            </a:r>
          </a:p>
          <a:p>
            <a:pPr marL="0" indent="0">
              <a:buNone/>
            </a:pPr>
            <a:r>
              <a:rPr lang="en-US" altLang="zh-CN" sz="2000" b="1" dirty="0"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    int id;</a:t>
            </a:r>
          </a:p>
          <a:p>
            <a:pPr marL="0" indent="0">
              <a:buNone/>
            </a:pPr>
            <a:r>
              <a:rPr lang="en-US" altLang="zh-CN" sz="2000" b="1" dirty="0"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    int value;</a:t>
            </a:r>
          </a:p>
          <a:p>
            <a:pPr marL="0" indent="0">
              <a:buNone/>
            </a:pPr>
            <a:r>
              <a:rPr lang="en-US" altLang="zh-CN" sz="2000" b="1" dirty="0"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    bool operator&lt;(const Node &amp;t) const {</a:t>
            </a:r>
          </a:p>
          <a:p>
            <a:pPr marL="0" indent="0">
              <a:buNone/>
            </a:pPr>
            <a:r>
              <a:rPr lang="en-US" altLang="zh-CN" sz="2000" b="1" dirty="0"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        if (value == </a:t>
            </a:r>
            <a:r>
              <a:rPr lang="en-US" altLang="zh-CN" sz="2000" b="1" dirty="0" err="1"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t.value</a:t>
            </a:r>
            <a:r>
              <a:rPr lang="en-US" altLang="zh-CN" sz="2000" b="1" dirty="0"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) return id &lt; t.id;</a:t>
            </a:r>
          </a:p>
          <a:p>
            <a:pPr marL="0" indent="0">
              <a:buNone/>
            </a:pPr>
            <a:r>
              <a:rPr lang="en-US" altLang="zh-CN" sz="2000" b="1" dirty="0"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        return value &lt; </a:t>
            </a:r>
            <a:r>
              <a:rPr lang="en-US" altLang="zh-CN" sz="2000" b="1" dirty="0" err="1"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t.value</a:t>
            </a:r>
            <a:r>
              <a:rPr lang="en-US" altLang="zh-CN" sz="2000" b="1" dirty="0"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r>
              <a:rPr lang="en-US" altLang="zh-CN" sz="2000" b="1" dirty="0"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    }</a:t>
            </a:r>
          </a:p>
          <a:p>
            <a:pPr marL="0" indent="0">
              <a:buNone/>
            </a:pPr>
            <a:r>
              <a:rPr lang="en-US" altLang="zh-CN" sz="2000" b="1" dirty="0"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} </a:t>
            </a:r>
          </a:p>
          <a:p>
            <a:endParaRPr lang="zh-CN" altLang="en-US" sz="2000" b="1" dirty="0">
              <a:solidFill>
                <a:schemeClr val="tx1"/>
              </a:solidFill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E0E64B30-E6C1-4296-812B-1EAA93DBCA28}"/>
              </a:ext>
            </a:extLst>
          </p:cNvPr>
          <p:cNvSpPr txBox="1"/>
          <p:nvPr/>
        </p:nvSpPr>
        <p:spPr>
          <a:xfrm>
            <a:off x="7031735" y="2522896"/>
            <a:ext cx="516026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/>
              <a:t>1</a:t>
            </a:r>
            <a:r>
              <a:rPr lang="zh-CN" altLang="en-US" sz="2000" b="1" dirty="0"/>
              <a:t>、一个对象，多个属性，需要使用结构体。</a:t>
            </a:r>
            <a:endParaRPr lang="en-US" altLang="zh-CN" sz="2000" b="1" dirty="0"/>
          </a:p>
          <a:p>
            <a:endParaRPr lang="en-US" altLang="zh-CN" sz="2000" b="1" dirty="0"/>
          </a:p>
          <a:p>
            <a:r>
              <a:rPr lang="en-US" altLang="zh-CN" sz="2000" b="1" dirty="0"/>
              <a:t>2</a:t>
            </a:r>
            <a:r>
              <a:rPr lang="zh-CN" altLang="en-US" sz="2000" b="1" dirty="0"/>
              <a:t>、结构体名称不重要，统一命名：</a:t>
            </a:r>
            <a:r>
              <a:rPr lang="en-US" altLang="zh-CN" sz="2000" b="1" dirty="0"/>
              <a:t>Node</a:t>
            </a:r>
          </a:p>
          <a:p>
            <a:endParaRPr lang="en-US" altLang="zh-CN" sz="2000" b="1" dirty="0"/>
          </a:p>
          <a:p>
            <a:r>
              <a:rPr lang="en-US" altLang="zh-CN" sz="2000" b="1" dirty="0"/>
              <a:t>3</a:t>
            </a:r>
            <a:r>
              <a:rPr lang="zh-CN" altLang="en-US" sz="2000" b="1" dirty="0"/>
              <a:t>、背诵</a:t>
            </a:r>
            <a:r>
              <a:rPr lang="en-US" altLang="zh-CN" sz="2000" b="1" dirty="0"/>
              <a:t>operator&lt;</a:t>
            </a:r>
            <a:r>
              <a:rPr lang="zh-CN" altLang="en-US" sz="2000" b="1" dirty="0"/>
              <a:t>　，实现自定义排序，内置性能好于外置</a:t>
            </a:r>
            <a:r>
              <a:rPr lang="en-US" altLang="zh-CN" sz="2000" b="1" dirty="0" err="1"/>
              <a:t>cmp</a:t>
            </a:r>
            <a:r>
              <a:rPr lang="zh-CN" altLang="en-US" sz="2000" b="1" dirty="0"/>
              <a:t>对比函数。</a:t>
            </a:r>
            <a:endParaRPr lang="en-US" altLang="zh-CN" sz="2000" b="1" dirty="0"/>
          </a:p>
          <a:p>
            <a:endParaRPr lang="en-US" altLang="zh-CN" sz="2000" b="1" dirty="0"/>
          </a:p>
          <a:p>
            <a:r>
              <a:rPr lang="en-US" altLang="zh-CN" sz="2000" b="1" dirty="0"/>
              <a:t>4</a:t>
            </a:r>
            <a:r>
              <a:rPr lang="zh-CN" altLang="en-US" sz="2000" b="1" dirty="0"/>
              <a:t>、重载的是小于号</a:t>
            </a:r>
            <a:endParaRPr lang="en-US" altLang="zh-CN" sz="2000" b="1" dirty="0"/>
          </a:p>
          <a:p>
            <a:endParaRPr lang="en-US" altLang="zh-CN" sz="2000" b="1" dirty="0"/>
          </a:p>
          <a:p>
            <a:r>
              <a:rPr lang="en-US" altLang="zh-CN" sz="2000" b="1" dirty="0"/>
              <a:t>5</a:t>
            </a:r>
            <a:r>
              <a:rPr lang="zh-CN" altLang="en-US" sz="2000" b="1" dirty="0"/>
              <a:t>、因结构体可以继续扩展属性，</a:t>
            </a:r>
            <a:r>
              <a:rPr lang="en-US" altLang="zh-CN" sz="2000" b="1" dirty="0"/>
              <a:t>pair&lt;</a:t>
            </a:r>
            <a:r>
              <a:rPr lang="en-US" altLang="zh-CN" sz="2000" b="1" dirty="0" err="1"/>
              <a:t>int,int</a:t>
            </a:r>
            <a:r>
              <a:rPr lang="en-US" altLang="zh-CN" sz="2000" b="1" dirty="0"/>
              <a:t>&gt;</a:t>
            </a:r>
            <a:r>
              <a:rPr lang="zh-CN" altLang="en-US" sz="2000" b="1" dirty="0"/>
              <a:t>这点就不行，以后避免使用</a:t>
            </a:r>
            <a:r>
              <a:rPr lang="en-US" altLang="zh-CN" sz="2000" b="1" dirty="0"/>
              <a:t>PII,</a:t>
            </a:r>
            <a:r>
              <a:rPr lang="zh-CN" altLang="en-US" sz="2000" b="1" dirty="0"/>
              <a:t>全面采用结构体</a:t>
            </a:r>
          </a:p>
        </p:txBody>
      </p:sp>
    </p:spTree>
    <p:extLst>
      <p:ext uri="{BB962C8B-B14F-4D97-AF65-F5344CB8AC3E}">
        <p14:creationId xmlns:p14="http://schemas.microsoft.com/office/powerpoint/2010/main" val="25111303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2023868-FAEE-42CB-9366-A9AE1A5186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二、输入的性能对比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96689A1-6563-4EFA-9D01-8101038F09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2000" b="1" dirty="0"/>
              <a:t>1</a:t>
            </a:r>
            <a:r>
              <a:rPr lang="zh-CN" altLang="en-US" sz="2000" b="1" dirty="0"/>
              <a:t>、</a:t>
            </a:r>
            <a:r>
              <a:rPr lang="en-US" altLang="zh-CN" sz="2000" b="1" dirty="0" err="1"/>
              <a:t>cin</a:t>
            </a:r>
            <a:r>
              <a:rPr lang="zh-CN" altLang="en-US" sz="2000" b="1" dirty="0"/>
              <a:t>性能最差，最后一个测试点容易</a:t>
            </a:r>
            <a:r>
              <a:rPr lang="en-US" altLang="zh-CN" sz="2000" b="1" dirty="0"/>
              <a:t>TLE</a:t>
            </a:r>
          </a:p>
          <a:p>
            <a:pPr marL="0" indent="0">
              <a:buNone/>
            </a:pPr>
            <a:r>
              <a:rPr lang="en-US" altLang="zh-CN" sz="2000" b="1" dirty="0"/>
              <a:t>2</a:t>
            </a:r>
            <a:r>
              <a:rPr lang="zh-CN" altLang="en-US" sz="2000" b="1" dirty="0"/>
              <a:t>、加了</a:t>
            </a:r>
            <a:endParaRPr lang="en-US" altLang="zh-CN" sz="2000" b="1" dirty="0"/>
          </a:p>
          <a:p>
            <a:pPr marL="0" indent="0">
              <a:buNone/>
            </a:pPr>
            <a:r>
              <a:rPr lang="en-US" altLang="zh-CN" sz="2000" b="1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cin</a:t>
            </a:r>
            <a:r>
              <a:rPr lang="en-US" altLang="zh-CN" sz="2000" b="1" dirty="0" err="1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altLang="zh-CN" sz="2000" b="1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tie</a:t>
            </a:r>
            <a:r>
              <a:rPr lang="en-US" altLang="zh-CN" sz="2000" b="1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altLang="zh-CN" sz="2000" b="1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lang="en-US" altLang="zh-CN" sz="2000" b="1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), </a:t>
            </a:r>
            <a:r>
              <a:rPr lang="en-US" altLang="zh-CN" sz="2000" b="1" dirty="0" err="1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ios</a:t>
            </a:r>
            <a:r>
              <a:rPr lang="en-US" altLang="zh-CN" sz="2000" b="1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::</a:t>
            </a:r>
            <a:r>
              <a:rPr lang="en-US" altLang="zh-CN" sz="2000" b="1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sync_with_stdio</a:t>
            </a:r>
            <a:r>
              <a:rPr lang="en-US" altLang="zh-CN" sz="2000" b="1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altLang="zh-CN" sz="2000" b="1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false</a:t>
            </a:r>
            <a:r>
              <a:rPr lang="en-US" altLang="zh-CN" sz="2000" b="1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);</a:t>
            </a:r>
          </a:p>
          <a:p>
            <a:pPr marL="0" indent="0">
              <a:buNone/>
            </a:pPr>
            <a:r>
              <a:rPr lang="zh-CN" altLang="en-US" sz="2000" b="1" dirty="0"/>
              <a:t>优化后的性能靠谱</a:t>
            </a:r>
            <a:endParaRPr lang="en-US" altLang="zh-CN" sz="2000" b="1" dirty="0"/>
          </a:p>
          <a:p>
            <a:pPr marL="0" indent="0">
              <a:buNone/>
            </a:pPr>
            <a:endParaRPr lang="en-US" altLang="zh-CN" sz="2000" b="1" dirty="0"/>
          </a:p>
          <a:p>
            <a:pPr marL="0" indent="0">
              <a:buNone/>
            </a:pPr>
            <a:r>
              <a:rPr lang="en-US" altLang="zh-CN" sz="2000" b="1" dirty="0"/>
              <a:t>3</a:t>
            </a:r>
            <a:r>
              <a:rPr lang="zh-CN" altLang="en-US" sz="2000" b="1" dirty="0"/>
              <a:t>、</a:t>
            </a:r>
            <a:r>
              <a:rPr lang="en-US" altLang="zh-CN" sz="2000" b="1" dirty="0" err="1"/>
              <a:t>scanf</a:t>
            </a:r>
            <a:r>
              <a:rPr lang="zh-CN" altLang="en-US" sz="2000" b="1" dirty="0"/>
              <a:t>性能也很好，但考虑到比较麻烦，建议采用优化版本的</a:t>
            </a:r>
            <a:r>
              <a:rPr lang="en-US" altLang="zh-CN" sz="2000" b="1" dirty="0" err="1"/>
              <a:t>cin</a:t>
            </a:r>
            <a:endParaRPr lang="en-US" altLang="zh-CN" sz="2000" b="1" dirty="0"/>
          </a:p>
          <a:p>
            <a:pPr marL="0" indent="0">
              <a:buNone/>
            </a:pPr>
            <a:endParaRPr lang="zh-CN" alt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1052725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706F5CD-DD6A-4582-8D7D-39E2B2F26E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三、理解题意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529AC69-1C37-4A99-90A5-F90CFD0C9D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4007612"/>
          </a:xfrm>
        </p:spPr>
        <p:txBody>
          <a:bodyPr/>
          <a:lstStyle/>
          <a:p>
            <a:r>
              <a:rPr lang="zh-CN" altLang="en-US" dirty="0"/>
              <a:t>类比思考：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学号</a:t>
            </a:r>
            <a:r>
              <a:rPr lang="en-US" altLang="zh-CN" dirty="0"/>
              <a:t>+</a:t>
            </a:r>
            <a:r>
              <a:rPr lang="zh-CN" altLang="en-US" dirty="0"/>
              <a:t>成绩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入学考试</a:t>
            </a:r>
            <a:endParaRPr lang="en-US" altLang="zh-CN" dirty="0"/>
          </a:p>
          <a:p>
            <a:r>
              <a:rPr lang="en-US" altLang="zh-CN" dirty="0"/>
              <a:t>1</a:t>
            </a:r>
            <a:r>
              <a:rPr lang="zh-CN" altLang="en-US" dirty="0"/>
              <a:t>：</a:t>
            </a:r>
            <a:r>
              <a:rPr lang="en-US" altLang="zh-CN" dirty="0"/>
              <a:t>100</a:t>
            </a:r>
            <a:r>
              <a:rPr lang="zh-CN" altLang="en-US" dirty="0"/>
              <a:t>　　</a:t>
            </a:r>
            <a:r>
              <a:rPr lang="en-US" altLang="zh-CN" dirty="0"/>
              <a:t>2</a:t>
            </a:r>
            <a:r>
              <a:rPr lang="zh-CN" altLang="en-US" dirty="0"/>
              <a:t>：</a:t>
            </a:r>
            <a:r>
              <a:rPr lang="en-US" altLang="zh-CN" dirty="0"/>
              <a:t>98</a:t>
            </a:r>
            <a:r>
              <a:rPr lang="zh-CN" altLang="en-US" dirty="0"/>
              <a:t>　　</a:t>
            </a:r>
            <a:r>
              <a:rPr lang="en-US" altLang="zh-CN" dirty="0"/>
              <a:t>3</a:t>
            </a:r>
            <a:r>
              <a:rPr lang="zh-CN" altLang="en-US" dirty="0"/>
              <a:t>：</a:t>
            </a:r>
            <a:r>
              <a:rPr lang="en-US" altLang="zh-CN" dirty="0"/>
              <a:t>97</a:t>
            </a:r>
            <a:r>
              <a:rPr lang="zh-CN" altLang="en-US" dirty="0"/>
              <a:t>　　　</a:t>
            </a:r>
            <a:r>
              <a:rPr lang="en-US" altLang="zh-CN" dirty="0"/>
              <a:t>4</a:t>
            </a:r>
            <a:r>
              <a:rPr lang="zh-CN" altLang="en-US" dirty="0"/>
              <a:t>：</a:t>
            </a:r>
            <a:r>
              <a:rPr lang="en-US" altLang="zh-CN" dirty="0"/>
              <a:t>96</a:t>
            </a:r>
          </a:p>
          <a:p>
            <a:endParaRPr lang="en-US" altLang="zh-CN" dirty="0"/>
          </a:p>
          <a:p>
            <a:r>
              <a:rPr lang="zh-CN" altLang="en-US" dirty="0"/>
              <a:t>第一次月考：</a:t>
            </a:r>
            <a:endParaRPr lang="en-US" altLang="zh-CN" dirty="0"/>
          </a:p>
          <a:p>
            <a:r>
              <a:rPr lang="en-US" altLang="zh-CN" dirty="0"/>
              <a:t>1</a:t>
            </a:r>
            <a:r>
              <a:rPr lang="zh-CN" altLang="en-US" dirty="0"/>
              <a:t>：</a:t>
            </a:r>
            <a:r>
              <a:rPr lang="en-US" altLang="zh-CN" dirty="0"/>
              <a:t>98</a:t>
            </a:r>
            <a:r>
              <a:rPr lang="zh-CN" altLang="en-US" dirty="0"/>
              <a:t>　　</a:t>
            </a:r>
            <a:r>
              <a:rPr lang="en-US" altLang="zh-CN" dirty="0"/>
              <a:t>2</a:t>
            </a:r>
            <a:r>
              <a:rPr lang="zh-CN" altLang="en-US" dirty="0"/>
              <a:t>：</a:t>
            </a:r>
            <a:r>
              <a:rPr lang="en-US" altLang="zh-CN" dirty="0"/>
              <a:t>99</a:t>
            </a:r>
            <a:r>
              <a:rPr lang="zh-CN" altLang="en-US" dirty="0"/>
              <a:t>　　</a:t>
            </a:r>
            <a:r>
              <a:rPr lang="en-US" altLang="zh-CN" dirty="0"/>
              <a:t>3</a:t>
            </a:r>
            <a:r>
              <a:rPr lang="zh-CN" altLang="en-US" dirty="0"/>
              <a:t>：</a:t>
            </a:r>
            <a:r>
              <a:rPr lang="en-US" altLang="zh-CN" dirty="0"/>
              <a:t>96 </a:t>
            </a:r>
            <a:r>
              <a:rPr lang="zh-CN" altLang="en-US" dirty="0"/>
              <a:t>　</a:t>
            </a:r>
            <a:r>
              <a:rPr lang="en-US" altLang="zh-CN" dirty="0"/>
              <a:t>4</a:t>
            </a:r>
            <a:r>
              <a:rPr lang="zh-CN" altLang="en-US" dirty="0"/>
              <a:t>：</a:t>
            </a:r>
            <a:r>
              <a:rPr lang="en-US" altLang="zh-CN" dirty="0"/>
              <a:t>100</a:t>
            </a:r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734283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8E20876-21BA-4399-962F-FCB8143B4B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7824" y="973668"/>
            <a:ext cx="10460736" cy="706964"/>
          </a:xfrm>
        </p:spPr>
        <p:txBody>
          <a:bodyPr/>
          <a:lstStyle/>
          <a:p>
            <a:r>
              <a:rPr lang="zh-CN" altLang="en-US" dirty="0"/>
              <a:t>四、插入排序</a:t>
            </a:r>
            <a:r>
              <a:rPr lang="en-US" altLang="zh-CN" dirty="0"/>
              <a:t>:</a:t>
            </a:r>
            <a:br>
              <a:rPr lang="en-US" altLang="zh-CN" dirty="0"/>
            </a:br>
            <a:r>
              <a:rPr lang="en-US" altLang="zh-CN" dirty="0" err="1"/>
              <a:t>vector+lower_bound+insert+erase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94362C8-8928-45E2-B519-A114FB9397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CN" dirty="0"/>
              <a:t>1</a:t>
            </a:r>
            <a:r>
              <a:rPr lang="zh-CN" altLang="en-US" dirty="0"/>
              <a:t>、原学号数组次序不动，只修改成绩，次序是入学考试时的名次</a:t>
            </a:r>
            <a:endParaRPr lang="en-US" altLang="zh-CN" dirty="0"/>
          </a:p>
          <a:p>
            <a:r>
              <a:rPr lang="en-US" altLang="zh-CN" dirty="0"/>
              <a:t>2</a:t>
            </a:r>
            <a:r>
              <a:rPr lang="zh-CN" altLang="en-US" dirty="0"/>
              <a:t>、新创建一个数组，顺序就是本次月考的名次，内容是学号</a:t>
            </a:r>
            <a:r>
              <a:rPr lang="en-US" altLang="zh-CN" dirty="0"/>
              <a:t>+</a:t>
            </a:r>
            <a:r>
              <a:rPr lang="zh-CN" altLang="en-US" dirty="0"/>
              <a:t>成绩</a:t>
            </a:r>
            <a:endParaRPr lang="en-US" altLang="zh-CN" dirty="0"/>
          </a:p>
          <a:p>
            <a:r>
              <a:rPr lang="en-US" altLang="zh-CN" dirty="0"/>
              <a:t>3</a:t>
            </a:r>
            <a:r>
              <a:rPr lang="zh-CN" altLang="en-US" dirty="0"/>
              <a:t>、新的数组，最开始时就是插入一个，然后找到合适大小的位置插入第二个，</a:t>
            </a:r>
            <a:r>
              <a:rPr lang="en-US" altLang="zh-CN" dirty="0"/>
              <a:t>…</a:t>
            </a:r>
            <a:r>
              <a:rPr lang="zh-CN" altLang="en-US" dirty="0"/>
              <a:t>，保持一直符合我们要的顺序</a:t>
            </a:r>
            <a:endParaRPr lang="en-US" altLang="zh-CN" dirty="0"/>
          </a:p>
          <a:p>
            <a:r>
              <a:rPr lang="en-US" altLang="zh-CN" dirty="0"/>
              <a:t>4</a:t>
            </a:r>
            <a:r>
              <a:rPr lang="zh-CN" altLang="en-US" dirty="0"/>
              <a:t>、当查找某个学号的同学时，其实我们找的并不只是学号，而是成绩</a:t>
            </a:r>
            <a:r>
              <a:rPr lang="en-US" altLang="zh-CN" dirty="0"/>
              <a:t>+</a:t>
            </a:r>
            <a:r>
              <a:rPr lang="zh-CN" altLang="en-US" dirty="0"/>
              <a:t>学号的结构体对象，这两者绑定，才能在新的数组中实现二分查找。</a:t>
            </a:r>
            <a:endParaRPr lang="en-US" altLang="zh-CN" dirty="0"/>
          </a:p>
          <a:p>
            <a:r>
              <a:rPr lang="en-US" altLang="zh-CN" dirty="0"/>
              <a:t>5</a:t>
            </a:r>
            <a:r>
              <a:rPr lang="zh-CN" altLang="en-US" dirty="0"/>
              <a:t>、修改可以分解为删除旧的，插入新的</a:t>
            </a:r>
            <a:endParaRPr lang="en-US" altLang="zh-CN" dirty="0"/>
          </a:p>
          <a:p>
            <a:r>
              <a:rPr lang="en-US" altLang="zh-CN" dirty="0"/>
              <a:t>6</a:t>
            </a:r>
            <a:r>
              <a:rPr lang="zh-CN" altLang="en-US" dirty="0"/>
              <a:t>、插入，因为</a:t>
            </a:r>
            <a:r>
              <a:rPr lang="en-US" altLang="zh-CN" dirty="0"/>
              <a:t>vector</a:t>
            </a:r>
            <a:r>
              <a:rPr lang="zh-CN" altLang="en-US" dirty="0"/>
              <a:t>的特点，可以直接插入，而不用关心后面数据后移的问题，而且性能很好。</a:t>
            </a:r>
            <a:endParaRPr lang="en-US" altLang="zh-CN" dirty="0"/>
          </a:p>
          <a:p>
            <a:r>
              <a:rPr lang="en-US" altLang="zh-CN" dirty="0"/>
              <a:t>7</a:t>
            </a:r>
            <a:r>
              <a:rPr lang="zh-CN" altLang="en-US" dirty="0"/>
              <a:t>、</a:t>
            </a:r>
            <a:r>
              <a:rPr lang="en-US" altLang="zh-CN" dirty="0"/>
              <a:t>CSP J2</a:t>
            </a:r>
            <a:r>
              <a:rPr lang="zh-CN" altLang="en-US"/>
              <a:t>近三年出过两次插入排序的考点，需要重视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2154440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离子会议室">
  <a:themeElements>
    <a:clrScheme name="离子会议室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离子会议室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离子会议室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DengXian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DengXian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1284</TotalTime>
  <Words>455</Words>
  <Application>Microsoft Office PowerPoint</Application>
  <PresentationFormat>宽屏</PresentationFormat>
  <Paragraphs>46</Paragraphs>
  <Slides>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</vt:i4>
      </vt:variant>
    </vt:vector>
  </HeadingPairs>
  <TitlesOfParts>
    <vt:vector size="11" baseType="lpstr">
      <vt:lpstr>DengXian</vt:lpstr>
      <vt:lpstr>Arial</vt:lpstr>
      <vt:lpstr>Century Gothic</vt:lpstr>
      <vt:lpstr>Consolas</vt:lpstr>
      <vt:lpstr>Wingdings 3</vt:lpstr>
      <vt:lpstr>离子会议室</vt:lpstr>
      <vt:lpstr>CSP-J2　2021　插入排序</vt:lpstr>
      <vt:lpstr>一、结构体+内置排序</vt:lpstr>
      <vt:lpstr>二、输入的性能对比</vt:lpstr>
      <vt:lpstr>三、理解题意</vt:lpstr>
      <vt:lpstr>四、插入排序: vector+lower_bound+insert+erase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少惠林少儿编程课程</dc:title>
  <dc:creator>张虹波</dc:creator>
  <cp:lastModifiedBy>Administrator</cp:lastModifiedBy>
  <cp:revision>541</cp:revision>
  <dcterms:created xsi:type="dcterms:W3CDTF">2018-03-06T01:08:38Z</dcterms:created>
  <dcterms:modified xsi:type="dcterms:W3CDTF">2022-10-12T00:17:06Z</dcterms:modified>
</cp:coreProperties>
</file>