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6"/>
  </p:notesMasterIdLst>
  <p:sldIdLst>
    <p:sldId id="256" r:id="rId2"/>
    <p:sldId id="260" r:id="rId3"/>
    <p:sldId id="261" r:id="rId4"/>
    <p:sldId id="275" r:id="rId5"/>
    <p:sldId id="282" r:id="rId6"/>
    <p:sldId id="283" r:id="rId7"/>
    <p:sldId id="284" r:id="rId8"/>
    <p:sldId id="276" r:id="rId9"/>
    <p:sldId id="285" r:id="rId10"/>
    <p:sldId id="278" r:id="rId11"/>
    <p:sldId id="279" r:id="rId12"/>
    <p:sldId id="281" r:id="rId13"/>
    <p:sldId id="287" r:id="rId14"/>
    <p:sldId id="288" r:id="rId15"/>
    <p:sldId id="289" r:id="rId16"/>
    <p:sldId id="290" r:id="rId17"/>
    <p:sldId id="291" r:id="rId18"/>
    <p:sldId id="292" r:id="rId19"/>
    <p:sldId id="295" r:id="rId20"/>
    <p:sldId id="293" r:id="rId21"/>
    <p:sldId id="264" r:id="rId22"/>
    <p:sldId id="294" r:id="rId23"/>
    <p:sldId id="267" r:id="rId24"/>
    <p:sldId id="270" r:id="rId2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79" autoAdjust="0"/>
    <p:restoredTop sz="94580"/>
  </p:normalViewPr>
  <p:slideViewPr>
    <p:cSldViewPr snapToGrid="0" snapToObjects="1">
      <p:cViewPr varScale="1">
        <p:scale>
          <a:sx n="64" d="100"/>
          <a:sy n="64" d="100"/>
        </p:scale>
        <p:origin x="90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C19070-0ACB-964B-9A57-570229ED9CFB}" type="datetimeFigureOut">
              <a:rPr kumimoji="1" lang="zh-CN" altLang="en-US" smtClean="0"/>
              <a:t>2022/10/7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43A899-C511-B249-B2F1-66634D18484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47746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43A899-C511-B249-B2F1-66634D184845}" type="slidenum">
              <a:rPr kumimoji="1" lang="zh-CN" altLang="en-US" smtClean="0"/>
              <a:t>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826184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3990034D-B195-C943-AE61-74B68AA87FB9}" type="datetimeFigureOut">
              <a:rPr kumimoji="1" lang="zh-CN" altLang="en-US" smtClean="0"/>
              <a:t>2022/10/7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2022/10/7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2022/10/7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2022/10/7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2022/10/7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2022/10/7</a:t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2022/10/7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2022/10/7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2022/10/7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标题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2022/10/7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和题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2022/10/7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带标题的引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2022/10/7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2022/10/7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三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2022/10/7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三栏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2022/10/7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3990034D-B195-C943-AE61-74B68AA87FB9}" type="datetimeFigureOut">
              <a:rPr kumimoji="1" lang="zh-CN" altLang="en-US" smtClean="0"/>
              <a:t>2022/10/7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3990034D-B195-C943-AE61-74B68AA87FB9}" type="datetimeFigureOut">
              <a:rPr kumimoji="1" lang="zh-CN" altLang="en-US" smtClean="0"/>
              <a:t>2022/10/7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3990034D-B195-C943-AE61-74B68AA87FB9}" type="datetimeFigureOut">
              <a:rPr kumimoji="1" lang="zh-CN" altLang="en-US" smtClean="0"/>
              <a:t>2022/10/7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94930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311276" y="1403047"/>
            <a:ext cx="7587398" cy="2677648"/>
          </a:xfrm>
        </p:spPr>
        <p:txBody>
          <a:bodyPr/>
          <a:lstStyle/>
          <a:p>
            <a:r>
              <a:rPr kumimoji="1" lang="zh-CN" altLang="en-US" dirty="0"/>
              <a:t>二进制基础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8691" y="2854325"/>
            <a:ext cx="2192034" cy="1856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70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5D9EFD-D823-47AB-8998-523DB4F8C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一、什么是二进制，它有什么用？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32A6F95-2C92-4687-A34A-959F87C668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3782" y="2782953"/>
            <a:ext cx="6972585" cy="3940575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F3D66BE6-A936-4E17-95BE-3B280BB19EFA}"/>
              </a:ext>
            </a:extLst>
          </p:cNvPr>
          <p:cNvSpPr txBox="1"/>
          <p:nvPr/>
        </p:nvSpPr>
        <p:spPr>
          <a:xfrm>
            <a:off x="447260" y="2198178"/>
            <a:ext cx="30684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/>
              <a:t>烽火台传递消息</a:t>
            </a:r>
          </a:p>
        </p:txBody>
      </p:sp>
    </p:spTree>
    <p:extLst>
      <p:ext uri="{BB962C8B-B14F-4D97-AF65-F5344CB8AC3E}">
        <p14:creationId xmlns:p14="http://schemas.microsoft.com/office/powerpoint/2010/main" val="23459451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>
            <a:extLst>
              <a:ext uri="{FF2B5EF4-FFF2-40B4-BE49-F238E27FC236}">
                <a16:creationId xmlns:a16="http://schemas.microsoft.com/office/drawing/2014/main" id="{9641D4A1-3DE1-4629-B74D-F417052FEF04}"/>
              </a:ext>
            </a:extLst>
          </p:cNvPr>
          <p:cNvSpPr/>
          <p:nvPr/>
        </p:nvSpPr>
        <p:spPr>
          <a:xfrm>
            <a:off x="2289312" y="2355576"/>
            <a:ext cx="646043" cy="685800"/>
          </a:xfrm>
          <a:prstGeom prst="ellips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CA61315A-E924-4C63-87D5-E8B138F67B96}"/>
              </a:ext>
            </a:extLst>
          </p:cNvPr>
          <p:cNvSpPr/>
          <p:nvPr/>
        </p:nvSpPr>
        <p:spPr>
          <a:xfrm>
            <a:off x="3909391" y="2355576"/>
            <a:ext cx="646043" cy="685800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4E5628C5-6E93-4E29-8CAC-8F52A3B90154}"/>
              </a:ext>
            </a:extLst>
          </p:cNvPr>
          <p:cNvSpPr/>
          <p:nvPr/>
        </p:nvSpPr>
        <p:spPr>
          <a:xfrm>
            <a:off x="7020341" y="2355576"/>
            <a:ext cx="646043" cy="6858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BBBAC67A-1DBC-44BD-BAC9-8BCF3F73E1F1}"/>
              </a:ext>
            </a:extLst>
          </p:cNvPr>
          <p:cNvSpPr/>
          <p:nvPr/>
        </p:nvSpPr>
        <p:spPr>
          <a:xfrm>
            <a:off x="5529470" y="2355576"/>
            <a:ext cx="646043" cy="685800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8E1404B-3371-4872-9EAB-1AECF432B67E}"/>
              </a:ext>
            </a:extLst>
          </p:cNvPr>
          <p:cNvSpPr txBox="1"/>
          <p:nvPr/>
        </p:nvSpPr>
        <p:spPr>
          <a:xfrm>
            <a:off x="8726557" y="2513810"/>
            <a:ext cx="19059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/>
              <a:t>敌军</a:t>
            </a:r>
            <a:r>
              <a:rPr lang="en-US" altLang="zh-CN" sz="2400" b="1" dirty="0"/>
              <a:t>100</a:t>
            </a:r>
            <a:r>
              <a:rPr lang="zh-CN" altLang="en-US" sz="2400" b="1" dirty="0"/>
              <a:t>人</a:t>
            </a: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065C51BF-2A14-48C2-9DED-BA405080AF04}"/>
              </a:ext>
            </a:extLst>
          </p:cNvPr>
          <p:cNvSpPr/>
          <p:nvPr/>
        </p:nvSpPr>
        <p:spPr>
          <a:xfrm>
            <a:off x="2289312" y="3445208"/>
            <a:ext cx="646043" cy="685800"/>
          </a:xfrm>
          <a:prstGeom prst="ellips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7EE47D58-F16B-4518-B486-D4D4E658B533}"/>
              </a:ext>
            </a:extLst>
          </p:cNvPr>
          <p:cNvSpPr/>
          <p:nvPr/>
        </p:nvSpPr>
        <p:spPr>
          <a:xfrm>
            <a:off x="3909391" y="3445208"/>
            <a:ext cx="646043" cy="685800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A8E19D1B-C049-4848-AEE4-B72734279063}"/>
              </a:ext>
            </a:extLst>
          </p:cNvPr>
          <p:cNvSpPr/>
          <p:nvPr/>
        </p:nvSpPr>
        <p:spPr>
          <a:xfrm>
            <a:off x="7020341" y="3445208"/>
            <a:ext cx="646043" cy="685800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8F883DCB-C4DF-4F0C-A95D-13683A7B413B}"/>
              </a:ext>
            </a:extLst>
          </p:cNvPr>
          <p:cNvSpPr/>
          <p:nvPr/>
        </p:nvSpPr>
        <p:spPr>
          <a:xfrm>
            <a:off x="5529470" y="3445208"/>
            <a:ext cx="646043" cy="6858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25105915-A04A-4C21-BA62-36CEDC2B39BF}"/>
              </a:ext>
            </a:extLst>
          </p:cNvPr>
          <p:cNvSpPr txBox="1"/>
          <p:nvPr/>
        </p:nvSpPr>
        <p:spPr>
          <a:xfrm>
            <a:off x="8726557" y="3603442"/>
            <a:ext cx="19059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/>
              <a:t>敌军</a:t>
            </a:r>
            <a:r>
              <a:rPr lang="en-US" altLang="zh-CN" sz="2400" b="1" dirty="0"/>
              <a:t>200</a:t>
            </a:r>
            <a:r>
              <a:rPr lang="zh-CN" altLang="en-US" sz="2400" b="1" dirty="0"/>
              <a:t>人</a:t>
            </a: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D684E546-4CAC-436D-890F-DA9655AC8FAA}"/>
              </a:ext>
            </a:extLst>
          </p:cNvPr>
          <p:cNvSpPr/>
          <p:nvPr/>
        </p:nvSpPr>
        <p:spPr>
          <a:xfrm>
            <a:off x="2289312" y="4645900"/>
            <a:ext cx="646043" cy="685800"/>
          </a:xfrm>
          <a:prstGeom prst="ellips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58513028-41DF-4774-9995-F059BF573095}"/>
              </a:ext>
            </a:extLst>
          </p:cNvPr>
          <p:cNvSpPr/>
          <p:nvPr/>
        </p:nvSpPr>
        <p:spPr>
          <a:xfrm>
            <a:off x="3909391" y="4645900"/>
            <a:ext cx="646043" cy="685800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CD660F9E-04A8-4789-965C-7C926DDF5D9C}"/>
              </a:ext>
            </a:extLst>
          </p:cNvPr>
          <p:cNvSpPr/>
          <p:nvPr/>
        </p:nvSpPr>
        <p:spPr>
          <a:xfrm>
            <a:off x="7020341" y="4645900"/>
            <a:ext cx="646043" cy="6858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A25F5240-6B1E-4189-9D88-EE85D4961D1D}"/>
              </a:ext>
            </a:extLst>
          </p:cNvPr>
          <p:cNvSpPr/>
          <p:nvPr/>
        </p:nvSpPr>
        <p:spPr>
          <a:xfrm>
            <a:off x="5529470" y="4645900"/>
            <a:ext cx="646043" cy="6858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B21E2C87-97A7-42AC-B22B-E4BE75F2026D}"/>
              </a:ext>
            </a:extLst>
          </p:cNvPr>
          <p:cNvSpPr txBox="1"/>
          <p:nvPr/>
        </p:nvSpPr>
        <p:spPr>
          <a:xfrm>
            <a:off x="8726557" y="4804134"/>
            <a:ext cx="19059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/>
              <a:t>敌军</a:t>
            </a:r>
            <a:r>
              <a:rPr lang="en-US" altLang="zh-CN" sz="2400" b="1" dirty="0"/>
              <a:t>300</a:t>
            </a:r>
            <a:r>
              <a:rPr lang="zh-CN" altLang="en-US" sz="2400" b="1" dirty="0"/>
              <a:t>人</a:t>
            </a:r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E946C903-C9DC-4A15-A3DA-5A2C79EC769B}"/>
              </a:ext>
            </a:extLst>
          </p:cNvPr>
          <p:cNvSpPr/>
          <p:nvPr/>
        </p:nvSpPr>
        <p:spPr>
          <a:xfrm>
            <a:off x="2259496" y="5846592"/>
            <a:ext cx="646043" cy="685800"/>
          </a:xfrm>
          <a:prstGeom prst="ellips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E1C8B037-34BC-44BB-955E-69530D678078}"/>
              </a:ext>
            </a:extLst>
          </p:cNvPr>
          <p:cNvSpPr/>
          <p:nvPr/>
        </p:nvSpPr>
        <p:spPr>
          <a:xfrm>
            <a:off x="3879575" y="5846592"/>
            <a:ext cx="646043" cy="6858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EA034556-392A-462D-AFC3-468ECF83661C}"/>
              </a:ext>
            </a:extLst>
          </p:cNvPr>
          <p:cNvSpPr/>
          <p:nvPr/>
        </p:nvSpPr>
        <p:spPr>
          <a:xfrm>
            <a:off x="6990525" y="5846592"/>
            <a:ext cx="646043" cy="685800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556143A0-5F85-4424-850C-1AC5C22826AC}"/>
              </a:ext>
            </a:extLst>
          </p:cNvPr>
          <p:cNvSpPr/>
          <p:nvPr/>
        </p:nvSpPr>
        <p:spPr>
          <a:xfrm>
            <a:off x="5499654" y="5846592"/>
            <a:ext cx="646043" cy="685800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5CBDCAA6-88E1-4257-BF68-5527AD72D4F6}"/>
              </a:ext>
            </a:extLst>
          </p:cNvPr>
          <p:cNvSpPr txBox="1"/>
          <p:nvPr/>
        </p:nvSpPr>
        <p:spPr>
          <a:xfrm>
            <a:off x="8696741" y="6004826"/>
            <a:ext cx="19059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/>
              <a:t>敌军</a:t>
            </a:r>
            <a:r>
              <a:rPr lang="en-US" altLang="zh-CN" sz="2400" b="1" dirty="0"/>
              <a:t>400</a:t>
            </a:r>
            <a:r>
              <a:rPr lang="zh-CN" altLang="en-US" sz="2400" b="1" dirty="0"/>
              <a:t>人</a:t>
            </a:r>
          </a:p>
        </p:txBody>
      </p:sp>
      <p:sp>
        <p:nvSpPr>
          <p:cNvPr id="26" name="标题 1">
            <a:extLst>
              <a:ext uri="{FF2B5EF4-FFF2-40B4-BE49-F238E27FC236}">
                <a16:creationId xmlns:a16="http://schemas.microsoft.com/office/drawing/2014/main" id="{39907BA7-11D5-47BE-A334-421C9C3C7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/>
          <a:p>
            <a:r>
              <a:rPr lang="zh-CN" altLang="en-US" b="1" dirty="0"/>
              <a:t>敌兵来了</a:t>
            </a:r>
          </a:p>
        </p:txBody>
      </p:sp>
    </p:spTree>
    <p:extLst>
      <p:ext uri="{BB962C8B-B14F-4D97-AF65-F5344CB8AC3E}">
        <p14:creationId xmlns:p14="http://schemas.microsoft.com/office/powerpoint/2010/main" val="3645781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7B81CBCF-08BB-40C7-9E2B-0CD2A1910F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4743" y="0"/>
            <a:ext cx="6917257" cy="6937513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BC37026C-6391-4F1C-B48B-35AA8061D0AE}"/>
              </a:ext>
            </a:extLst>
          </p:cNvPr>
          <p:cNvSpPr txBox="1"/>
          <p:nvPr/>
        </p:nvSpPr>
        <p:spPr>
          <a:xfrm>
            <a:off x="516835" y="2534478"/>
            <a:ext cx="296747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 dirty="0"/>
              <a:t>手指计数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0A6C2A0C-2EB2-4CB9-AC1E-1F39402DA30F}"/>
              </a:ext>
            </a:extLst>
          </p:cNvPr>
          <p:cNvSpPr txBox="1"/>
          <p:nvPr/>
        </p:nvSpPr>
        <p:spPr>
          <a:xfrm>
            <a:off x="89454" y="4760843"/>
            <a:ext cx="52747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</a:rPr>
              <a:t>要点：伸出右手，手心向内</a:t>
            </a:r>
          </a:p>
        </p:txBody>
      </p:sp>
    </p:spTree>
    <p:extLst>
      <p:ext uri="{BB962C8B-B14F-4D97-AF65-F5344CB8AC3E}">
        <p14:creationId xmlns:p14="http://schemas.microsoft.com/office/powerpoint/2010/main" val="35908987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55D13622-35AA-4D51-B12E-907E23D58A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4955" y="2053473"/>
            <a:ext cx="10215942" cy="4804527"/>
          </a:xfrm>
          <a:prstGeom prst="rect">
            <a:avLst/>
          </a:prstGeom>
        </p:spPr>
      </p:pic>
      <p:sp>
        <p:nvSpPr>
          <p:cNvPr id="8" name="标题 1">
            <a:extLst>
              <a:ext uri="{FF2B5EF4-FFF2-40B4-BE49-F238E27FC236}">
                <a16:creationId xmlns:a16="http://schemas.microsoft.com/office/drawing/2014/main" id="{23B9BDC5-8E2A-40EE-AD3C-076D45915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/>
          <a:p>
            <a:r>
              <a:rPr lang="zh-CN" altLang="en-US" dirty="0"/>
              <a:t>普通手指计数</a:t>
            </a:r>
          </a:p>
        </p:txBody>
      </p:sp>
    </p:spTree>
    <p:extLst>
      <p:ext uri="{BB962C8B-B14F-4D97-AF65-F5344CB8AC3E}">
        <p14:creationId xmlns:p14="http://schemas.microsoft.com/office/powerpoint/2010/main" val="10725822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364ED7-ADE6-4251-A6B3-4B13DFA08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聪明的中国人扩展了手指计数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0094FE5-DBDD-4371-9177-8A8788B66D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5115" y="2153255"/>
            <a:ext cx="7941770" cy="4704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5765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F3D0C89-B042-4F3A-B416-7E79C163E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10284985" cy="706964"/>
          </a:xfrm>
        </p:spPr>
        <p:txBody>
          <a:bodyPr/>
          <a:lstStyle/>
          <a:p>
            <a:r>
              <a:rPr lang="zh-CN" altLang="en-US" dirty="0"/>
              <a:t>问题：能表示的个数还是太少，能不能再多一点？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8E73215-7476-4F92-8EF5-66894B0C71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4418" y="2452232"/>
            <a:ext cx="3746693" cy="4299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7759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03211BA2-B7E2-4219-9E0A-A2B0714ADA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5426" y="173769"/>
            <a:ext cx="6778489" cy="6510462"/>
          </a:xfrm>
          <a:prstGeom prst="rect">
            <a:avLst/>
          </a:prstGeom>
        </p:spPr>
      </p:pic>
      <p:sp>
        <p:nvSpPr>
          <p:cNvPr id="6" name="标题 1">
            <a:extLst>
              <a:ext uri="{FF2B5EF4-FFF2-40B4-BE49-F238E27FC236}">
                <a16:creationId xmlns:a16="http://schemas.microsoft.com/office/drawing/2014/main" id="{C2F00F88-867C-4108-A01C-44F22358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76" y="784825"/>
            <a:ext cx="8761413" cy="706964"/>
          </a:xfrm>
        </p:spPr>
        <p:txBody>
          <a:bodyPr/>
          <a:lstStyle/>
          <a:p>
            <a:r>
              <a:rPr lang="en-US" altLang="zh-CN" dirty="0"/>
              <a:t>1248</a:t>
            </a:r>
            <a:r>
              <a:rPr lang="zh-CN" altLang="en-US" dirty="0"/>
              <a:t>表示法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63955BD-41CA-4F2C-8720-4789FF4A673E}"/>
              </a:ext>
            </a:extLst>
          </p:cNvPr>
          <p:cNvSpPr txBox="1"/>
          <p:nvPr/>
        </p:nvSpPr>
        <p:spPr>
          <a:xfrm>
            <a:off x="487017" y="3071191"/>
            <a:ext cx="5128327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/>
              <a:t>问题：这是怎么想到的呢？</a:t>
            </a:r>
            <a:endParaRPr lang="en-US" altLang="zh-CN" sz="3200" b="1" dirty="0"/>
          </a:p>
          <a:p>
            <a:endParaRPr lang="en-US" altLang="zh-CN" sz="3200" b="1" dirty="0"/>
          </a:p>
          <a:p>
            <a:r>
              <a:rPr lang="zh-CN" altLang="en-US" sz="3200" b="1" dirty="0"/>
              <a:t>答：能表示出来就不进位，</a:t>
            </a:r>
            <a:endParaRPr lang="en-US" altLang="zh-CN" sz="3200" b="1" dirty="0"/>
          </a:p>
          <a:p>
            <a:r>
              <a:rPr lang="zh-CN" altLang="en-US" sz="3200" b="1" dirty="0"/>
              <a:t>表示不了才进位。</a:t>
            </a:r>
            <a:endParaRPr lang="en-US" altLang="zh-CN" sz="3200" b="1" dirty="0"/>
          </a:p>
          <a:p>
            <a:endParaRPr lang="zh-CN" alt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8489616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33A04E3-147C-4D5F-89F7-5918D3974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练习：用手指表示十进制数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B1E5A90-FF2B-4E48-982C-978ED78AA1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093" y="2881796"/>
            <a:ext cx="11037046" cy="3416300"/>
          </a:xfrm>
        </p:spPr>
        <p:txBody>
          <a:bodyPr>
            <a:normAutofit/>
          </a:bodyPr>
          <a:lstStyle/>
          <a:p>
            <a:r>
              <a:rPr lang="en-US" altLang="zh-CN" sz="4400" b="1" dirty="0"/>
              <a:t>1</a:t>
            </a:r>
            <a:r>
              <a:rPr lang="zh-CN" altLang="en-US" sz="4400" b="1" dirty="0"/>
              <a:t>、用手指表示出十进制数</a:t>
            </a:r>
            <a:br>
              <a:rPr lang="en-US" altLang="zh-CN" sz="4400" b="1" dirty="0"/>
            </a:br>
            <a:r>
              <a:rPr lang="en-US" altLang="zh-CN" sz="4400" b="1" dirty="0"/>
              <a:t>2</a:t>
            </a:r>
            <a:r>
              <a:rPr lang="zh-CN" altLang="en-US" sz="4400" b="1" dirty="0"/>
              <a:t>、再根据手指的竖起、放下情况，写出二进制的表示法</a:t>
            </a:r>
          </a:p>
        </p:txBody>
      </p:sp>
    </p:spTree>
    <p:extLst>
      <p:ext uri="{BB962C8B-B14F-4D97-AF65-F5344CB8AC3E}">
        <p14:creationId xmlns:p14="http://schemas.microsoft.com/office/powerpoint/2010/main" val="24402286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DA2C2AF9-ED74-4DA8-AAE5-BDD4A081E3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954" y="2252028"/>
            <a:ext cx="5079486" cy="4605972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B61946F7-C4D5-4789-BCA8-7A40EC5EA98E}"/>
              </a:ext>
            </a:extLst>
          </p:cNvPr>
          <p:cNvSpPr txBox="1"/>
          <p:nvPr/>
        </p:nvSpPr>
        <p:spPr>
          <a:xfrm>
            <a:off x="8241655" y="2644169"/>
            <a:ext cx="311877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b="1" dirty="0"/>
              <a:t>2+1=3</a:t>
            </a:r>
            <a:br>
              <a:rPr lang="en-US" altLang="zh-CN" sz="7200" b="1" dirty="0"/>
            </a:br>
            <a:r>
              <a:rPr lang="en-US" altLang="zh-CN" sz="7200" b="1" dirty="0"/>
              <a:t>00011</a:t>
            </a:r>
            <a:endParaRPr lang="zh-CN" altLang="en-US" sz="7200" b="1" dirty="0"/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03B33533-24D1-44BE-AB8F-82077287A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/>
          <a:p>
            <a:r>
              <a:rPr lang="zh-CN" altLang="en-US" dirty="0"/>
              <a:t>示例</a:t>
            </a:r>
          </a:p>
        </p:txBody>
      </p:sp>
    </p:spTree>
    <p:extLst>
      <p:ext uri="{BB962C8B-B14F-4D97-AF65-F5344CB8AC3E}">
        <p14:creationId xmlns:p14="http://schemas.microsoft.com/office/powerpoint/2010/main" val="3828022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B61946F7-C4D5-4789-BCA8-7A40EC5EA98E}"/>
              </a:ext>
            </a:extLst>
          </p:cNvPr>
          <p:cNvSpPr txBox="1"/>
          <p:nvPr/>
        </p:nvSpPr>
        <p:spPr>
          <a:xfrm>
            <a:off x="8241655" y="2644169"/>
            <a:ext cx="311877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b="1" dirty="0"/>
              <a:t>4+1=5</a:t>
            </a:r>
            <a:br>
              <a:rPr lang="en-US" altLang="zh-CN" sz="7200" b="1" dirty="0"/>
            </a:br>
            <a:r>
              <a:rPr lang="en-US" altLang="zh-CN" sz="7200" b="1" dirty="0"/>
              <a:t>00101</a:t>
            </a:r>
            <a:endParaRPr lang="zh-CN" altLang="en-US" sz="7200" b="1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B5147AE-6F56-428F-97BC-FF03A0A3F8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954" y="2091046"/>
            <a:ext cx="4581938" cy="4918223"/>
          </a:xfrm>
          <a:prstGeom prst="rect">
            <a:avLst/>
          </a:prstGeom>
        </p:spPr>
      </p:pic>
      <p:sp>
        <p:nvSpPr>
          <p:cNvPr id="7" name="标题 1">
            <a:extLst>
              <a:ext uri="{FF2B5EF4-FFF2-40B4-BE49-F238E27FC236}">
                <a16:creationId xmlns:a16="http://schemas.microsoft.com/office/drawing/2014/main" id="{DA455314-E596-4BBC-9F04-12BD058AD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/>
          <a:p>
            <a:r>
              <a:rPr lang="zh-CN" altLang="en-US" dirty="0"/>
              <a:t>示例</a:t>
            </a:r>
          </a:p>
        </p:txBody>
      </p:sp>
    </p:spTree>
    <p:extLst>
      <p:ext uri="{BB962C8B-B14F-4D97-AF65-F5344CB8AC3E}">
        <p14:creationId xmlns:p14="http://schemas.microsoft.com/office/powerpoint/2010/main" val="1471039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63AF7B96-3C0B-4947-8EF3-E5766FAD87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5278" y="2201022"/>
            <a:ext cx="4780722" cy="4620028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2F269C9C-72B2-4B6B-A8FD-0F8F59DD7C7C}"/>
              </a:ext>
            </a:extLst>
          </p:cNvPr>
          <p:cNvSpPr txBox="1"/>
          <p:nvPr/>
        </p:nvSpPr>
        <p:spPr>
          <a:xfrm>
            <a:off x="7066722" y="2644169"/>
            <a:ext cx="497950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b="1" dirty="0"/>
              <a:t>16+4+2=22</a:t>
            </a:r>
            <a:br>
              <a:rPr lang="en-US" altLang="zh-CN" sz="7200" b="1" dirty="0"/>
            </a:br>
            <a:r>
              <a:rPr lang="en-US" altLang="zh-CN" sz="7200" b="1" dirty="0"/>
              <a:t>10110</a:t>
            </a:r>
            <a:endParaRPr lang="zh-CN" altLang="en-US" sz="7200" b="1" dirty="0"/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569C79F1-2520-4FC7-829D-C2225D574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/>
          <a:p>
            <a:r>
              <a:rPr lang="zh-CN" altLang="en-US" dirty="0"/>
              <a:t>示例</a:t>
            </a:r>
          </a:p>
        </p:txBody>
      </p:sp>
    </p:spTree>
    <p:extLst>
      <p:ext uri="{BB962C8B-B14F-4D97-AF65-F5344CB8AC3E}">
        <p14:creationId xmlns:p14="http://schemas.microsoft.com/office/powerpoint/2010/main" val="1889210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3BEE6E-3712-4213-A0FE-2AA05BC08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10125959" cy="706964"/>
          </a:xfrm>
        </p:spPr>
        <p:txBody>
          <a:bodyPr/>
          <a:lstStyle/>
          <a:p>
            <a:r>
              <a:rPr lang="zh-CN" altLang="en-US" dirty="0"/>
              <a:t>练习 ：回答十进制是什么，对应的二进制是什么？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77E78E9-E182-4DD9-8344-C9FD52CE0D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8612" y="2456572"/>
            <a:ext cx="3903058" cy="4152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2185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A66FE43C-5436-4C38-807B-93B37725BF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98723" y="2215162"/>
            <a:ext cx="3743860" cy="4543518"/>
          </a:xfrm>
        </p:spPr>
      </p:pic>
      <p:sp>
        <p:nvSpPr>
          <p:cNvPr id="4" name="标题 1">
            <a:extLst>
              <a:ext uri="{FF2B5EF4-FFF2-40B4-BE49-F238E27FC236}">
                <a16:creationId xmlns:a16="http://schemas.microsoft.com/office/drawing/2014/main" id="{7D85C060-680F-4FDC-AA5C-5587046DF5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5700" y="973138"/>
            <a:ext cx="10214665" cy="708025"/>
          </a:xfrm>
        </p:spPr>
        <p:txBody>
          <a:bodyPr/>
          <a:lstStyle/>
          <a:p>
            <a:r>
              <a:rPr lang="zh-CN" altLang="en-US" dirty="0"/>
              <a:t>练习 ：回答十进制是什么，对应的二进制是什么？</a:t>
            </a:r>
          </a:p>
        </p:txBody>
      </p:sp>
    </p:spTree>
    <p:extLst>
      <p:ext uri="{BB962C8B-B14F-4D97-AF65-F5344CB8AC3E}">
        <p14:creationId xmlns:p14="http://schemas.microsoft.com/office/powerpoint/2010/main" val="6080480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562E5FEB-386A-492D-9DEB-5FE6132B88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8023" y="1984160"/>
            <a:ext cx="3815953" cy="4873840"/>
          </a:xfrm>
          <a:prstGeom prst="rect">
            <a:avLst/>
          </a:prstGeom>
        </p:spPr>
      </p:pic>
      <p:sp>
        <p:nvSpPr>
          <p:cNvPr id="6" name="标题 1">
            <a:extLst>
              <a:ext uri="{FF2B5EF4-FFF2-40B4-BE49-F238E27FC236}">
                <a16:creationId xmlns:a16="http://schemas.microsoft.com/office/drawing/2014/main" id="{FB50242C-4526-4255-BFEC-A9F16A3CB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5700" y="973138"/>
            <a:ext cx="10135152" cy="708025"/>
          </a:xfrm>
        </p:spPr>
        <p:txBody>
          <a:bodyPr/>
          <a:lstStyle/>
          <a:p>
            <a:r>
              <a:rPr lang="zh-CN" altLang="en-US" dirty="0"/>
              <a:t>练习 ：回答十进制是什么，对应的二进制是什么？</a:t>
            </a:r>
          </a:p>
        </p:txBody>
      </p:sp>
    </p:spTree>
    <p:extLst>
      <p:ext uri="{BB962C8B-B14F-4D97-AF65-F5344CB8AC3E}">
        <p14:creationId xmlns:p14="http://schemas.microsoft.com/office/powerpoint/2010/main" val="7013189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7A9B179-A186-496C-A6FF-527D93FB3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思考题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44A6F73-C0B8-49D5-A69B-1CB533F03F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10096142" cy="3416300"/>
          </a:xfrm>
        </p:spPr>
        <p:txBody>
          <a:bodyPr>
            <a:normAutofit/>
          </a:bodyPr>
          <a:lstStyle/>
          <a:p>
            <a:r>
              <a:rPr lang="zh-CN" altLang="en-US" sz="6000" b="1" dirty="0"/>
              <a:t>十进制</a:t>
            </a:r>
            <a:r>
              <a:rPr lang="en-US" altLang="zh-CN" sz="6000" b="1" dirty="0"/>
              <a:t>37</a:t>
            </a:r>
            <a:r>
              <a:rPr lang="zh-CN" altLang="en-US" sz="6000" b="1" dirty="0"/>
              <a:t>该怎么表示呢？</a:t>
            </a:r>
          </a:p>
        </p:txBody>
      </p:sp>
    </p:spTree>
    <p:extLst>
      <p:ext uri="{BB962C8B-B14F-4D97-AF65-F5344CB8AC3E}">
        <p14:creationId xmlns:p14="http://schemas.microsoft.com/office/powerpoint/2010/main" val="26082091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21A5FBC-B786-4863-9DEE-70DE3B1F3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5400" b="1" dirty="0"/>
              <a:t>第二节课复习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28202E4-2A0B-4A7E-8A22-6DBD91753C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052" y="2216427"/>
            <a:ext cx="11698357" cy="4542182"/>
          </a:xfrm>
        </p:spPr>
        <p:txBody>
          <a:bodyPr>
            <a:normAutofit/>
          </a:bodyPr>
          <a:lstStyle/>
          <a:p>
            <a:r>
              <a:rPr lang="en-US" altLang="zh-CN" sz="4000" dirty="0"/>
              <a:t>10</a:t>
            </a:r>
            <a:r>
              <a:rPr lang="zh-CN" altLang="en-US" sz="4000" dirty="0"/>
              <a:t>进制  </a:t>
            </a:r>
            <a:r>
              <a:rPr lang="en-US" altLang="zh-CN" sz="4000" dirty="0"/>
              <a:t>0~9</a:t>
            </a:r>
          </a:p>
          <a:p>
            <a:pPr marL="0" indent="0">
              <a:buNone/>
            </a:pPr>
            <a:r>
              <a:rPr lang="en-US" altLang="zh-CN" sz="4000" dirty="0"/>
              <a:t> 435</a:t>
            </a:r>
          </a:p>
          <a:p>
            <a:pPr marL="0" indent="0">
              <a:buNone/>
            </a:pPr>
            <a:r>
              <a:rPr lang="en-US" altLang="zh-CN" sz="4000" dirty="0"/>
              <a:t> 4*100+3*10+5 = 4* 10</a:t>
            </a:r>
            <a:r>
              <a:rPr lang="en-US" altLang="zh-CN" sz="4000" baseline="44000" dirty="0"/>
              <a:t>2</a:t>
            </a:r>
            <a:r>
              <a:rPr lang="en-US" altLang="zh-CN" sz="4000" baseline="48000" dirty="0"/>
              <a:t> </a:t>
            </a:r>
            <a:r>
              <a:rPr lang="en-US" altLang="zh-CN" sz="4000" dirty="0"/>
              <a:t>+3*10</a:t>
            </a:r>
            <a:r>
              <a:rPr lang="en-US" altLang="zh-CN" sz="4000" baseline="44000" dirty="0"/>
              <a:t>1</a:t>
            </a:r>
            <a:r>
              <a:rPr lang="en-US" altLang="zh-CN" sz="4000" dirty="0"/>
              <a:t>+5*10</a:t>
            </a:r>
            <a:r>
              <a:rPr lang="en-US" altLang="zh-CN" sz="4000" baseline="44000" dirty="0"/>
              <a:t>0</a:t>
            </a:r>
          </a:p>
          <a:p>
            <a:r>
              <a:rPr lang="en-US" altLang="zh-CN" sz="4000" dirty="0"/>
              <a:t>2  </a:t>
            </a:r>
            <a:r>
              <a:rPr lang="zh-CN" altLang="en-US" sz="4000" dirty="0"/>
              <a:t>进制  </a:t>
            </a:r>
            <a:r>
              <a:rPr lang="en-US" altLang="zh-CN" sz="4000" dirty="0"/>
              <a:t>0~1</a:t>
            </a:r>
          </a:p>
          <a:p>
            <a:pPr marL="0" indent="0">
              <a:buNone/>
            </a:pPr>
            <a:r>
              <a:rPr lang="en-US" altLang="zh-CN" sz="4000" dirty="0"/>
              <a:t>1011</a:t>
            </a:r>
          </a:p>
          <a:p>
            <a:pPr marL="0" indent="0">
              <a:buNone/>
            </a:pPr>
            <a:r>
              <a:rPr lang="en-US" altLang="zh-CN" sz="4000" dirty="0"/>
              <a:t>1*2</a:t>
            </a:r>
            <a:r>
              <a:rPr lang="en-US" altLang="zh-CN" sz="4000" baseline="44000" dirty="0"/>
              <a:t>3</a:t>
            </a:r>
            <a:r>
              <a:rPr lang="en-US" altLang="zh-CN" sz="4000" dirty="0"/>
              <a:t>+0*2</a:t>
            </a:r>
            <a:r>
              <a:rPr lang="en-US" altLang="zh-CN" sz="4000" baseline="44000" dirty="0"/>
              <a:t>2</a:t>
            </a:r>
            <a:r>
              <a:rPr lang="en-US" altLang="zh-CN" sz="4000" dirty="0"/>
              <a:t>+1*2</a:t>
            </a:r>
            <a:r>
              <a:rPr lang="en-US" altLang="zh-CN" sz="4000" baseline="44000" dirty="0"/>
              <a:t>1</a:t>
            </a:r>
            <a:r>
              <a:rPr lang="en-US" altLang="zh-CN" sz="4000" dirty="0"/>
              <a:t>+1*2</a:t>
            </a:r>
            <a:r>
              <a:rPr lang="en-US" altLang="zh-CN" sz="4000" baseline="44000" dirty="0"/>
              <a:t>0</a:t>
            </a:r>
            <a:r>
              <a:rPr lang="en-US" altLang="zh-CN" sz="4000" dirty="0"/>
              <a:t>=8+0+2+1=11</a:t>
            </a:r>
          </a:p>
          <a:p>
            <a:pPr marL="0" indent="0">
              <a:buNone/>
            </a:pPr>
            <a:endParaRPr lang="en-US" altLang="zh-CN" sz="4000" dirty="0"/>
          </a:p>
          <a:p>
            <a:endParaRPr lang="zh-CN" altLang="en-US" sz="4000" dirty="0"/>
          </a:p>
        </p:txBody>
      </p:sp>
    </p:spTree>
    <p:extLst>
      <p:ext uri="{BB962C8B-B14F-4D97-AF65-F5344CB8AC3E}">
        <p14:creationId xmlns:p14="http://schemas.microsoft.com/office/powerpoint/2010/main" val="42644285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3B8F4D-D355-4F17-B72B-275B5FF3E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</a:t>
            </a:r>
            <a:r>
              <a:rPr lang="zh-CN" altLang="en-US" dirty="0"/>
              <a:t>进制转</a:t>
            </a:r>
            <a:r>
              <a:rPr lang="en-US" altLang="zh-CN" dirty="0"/>
              <a:t>10</a:t>
            </a:r>
            <a:r>
              <a:rPr lang="zh-CN" altLang="en-US" dirty="0"/>
              <a:t>进制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01134B2-C4B2-42FD-BC3B-967FD91F5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499"/>
            <a:ext cx="9728394" cy="4165049"/>
          </a:xfrm>
        </p:spPr>
        <p:txBody>
          <a:bodyPr>
            <a:normAutofit/>
          </a:bodyPr>
          <a:lstStyle/>
          <a:p>
            <a:r>
              <a:rPr lang="en-US" altLang="zh-CN" sz="3600" b="1" dirty="0"/>
              <a:t>19</a:t>
            </a:r>
          </a:p>
          <a:p>
            <a:r>
              <a:rPr lang="en-US" altLang="zh-CN" sz="3600" b="1" dirty="0"/>
              <a:t>19÷2= 9 …</a:t>
            </a:r>
            <a:r>
              <a:rPr lang="zh-CN" altLang="en-US" sz="3600" b="1" dirty="0"/>
              <a:t> </a:t>
            </a:r>
            <a:r>
              <a:rPr lang="en-US" altLang="zh-CN" sz="3600" b="1" dirty="0"/>
              <a:t>1</a:t>
            </a:r>
          </a:p>
          <a:p>
            <a:r>
              <a:rPr lang="en-US" altLang="zh-CN" sz="3600" b="1" dirty="0"/>
              <a:t>9  ÷2= 4 … 1</a:t>
            </a:r>
          </a:p>
          <a:p>
            <a:r>
              <a:rPr lang="en-US" altLang="zh-CN" sz="3600" b="1" dirty="0"/>
              <a:t>4  ÷2= 2 … 0</a:t>
            </a:r>
          </a:p>
          <a:p>
            <a:r>
              <a:rPr lang="en-US" altLang="zh-CN" sz="3600" b="1" dirty="0"/>
              <a:t>2  ÷2 =1 … 0 </a:t>
            </a:r>
          </a:p>
          <a:p>
            <a:r>
              <a:rPr lang="en-US" altLang="zh-CN" sz="3600" b="1" dirty="0"/>
              <a:t>1  ÷2 =0 ... 1</a:t>
            </a:r>
            <a:endParaRPr lang="zh-CN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4850303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2EA897A-8A19-46FC-8027-BB9305DE3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017" y="973668"/>
            <a:ext cx="10873409" cy="706964"/>
          </a:xfrm>
        </p:spPr>
        <p:txBody>
          <a:bodyPr/>
          <a:lstStyle/>
          <a:p>
            <a:r>
              <a:rPr lang="zh-CN" altLang="en-US" dirty="0"/>
              <a:t>每位的数字</a:t>
            </a:r>
            <a:r>
              <a:rPr lang="en-US" altLang="zh-CN" dirty="0"/>
              <a:t>1</a:t>
            </a:r>
            <a:r>
              <a:rPr lang="zh-CN" altLang="en-US" dirty="0"/>
              <a:t>，都等于后面所有数位值加在一起再加</a:t>
            </a:r>
            <a:r>
              <a:rPr lang="en-US" altLang="zh-CN" dirty="0"/>
              <a:t>1</a:t>
            </a:r>
            <a:endParaRPr lang="zh-CN" alt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B059D1B-68D3-4DBC-9FD0-555DF82CC08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954" y="2274404"/>
            <a:ext cx="10022430" cy="4384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71045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B084B8-E3A7-40C0-A96B-A7A76C640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思考题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086186D-B071-4431-A5AE-64F548D061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10364498" cy="3416300"/>
          </a:xfrm>
        </p:spPr>
        <p:txBody>
          <a:bodyPr>
            <a:normAutofit/>
          </a:bodyPr>
          <a:lstStyle/>
          <a:p>
            <a:r>
              <a:rPr lang="en-US" altLang="zh-CN" sz="6000" dirty="0"/>
              <a:t>10</a:t>
            </a:r>
            <a:r>
              <a:rPr lang="zh-CN" altLang="en-US" sz="6000" dirty="0"/>
              <a:t>个手指最多可以表示多少个数字呢？</a:t>
            </a:r>
          </a:p>
        </p:txBody>
      </p:sp>
    </p:spTree>
    <p:extLst>
      <p:ext uri="{BB962C8B-B14F-4D97-AF65-F5344CB8AC3E}">
        <p14:creationId xmlns:p14="http://schemas.microsoft.com/office/powerpoint/2010/main" val="14238183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DA4C35-BB04-4215-8323-865A14280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二进制思想应用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E88F65D-9D3F-43EA-8E82-7AD4563288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01" y="2538112"/>
            <a:ext cx="11938827" cy="3842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60191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AD0266B-B4EE-466E-9976-27178951E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提示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C25BE50-2AED-4323-B0E8-27F2B37337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10453950" cy="3416300"/>
          </a:xfrm>
        </p:spPr>
        <p:txBody>
          <a:bodyPr>
            <a:normAutofit/>
          </a:bodyPr>
          <a:lstStyle/>
          <a:p>
            <a:r>
              <a:rPr lang="en-US" altLang="zh-CN" sz="3200" dirty="0"/>
              <a:t>2</a:t>
            </a:r>
            <a:r>
              <a:rPr lang="zh-CN" altLang="en-US" sz="3200" dirty="0"/>
              <a:t>进制是可以不重不漏的表示出任何数字</a:t>
            </a:r>
            <a:endParaRPr lang="en-US" altLang="zh-CN" sz="3200" dirty="0"/>
          </a:p>
          <a:p>
            <a:r>
              <a:rPr lang="zh-CN" altLang="en-US" sz="3200" dirty="0"/>
              <a:t>将一些比较大的数字进行二进制编码，会解决掉某些有意思的问题</a:t>
            </a:r>
          </a:p>
        </p:txBody>
      </p:sp>
    </p:spTree>
    <p:extLst>
      <p:ext uri="{BB962C8B-B14F-4D97-AF65-F5344CB8AC3E}">
        <p14:creationId xmlns:p14="http://schemas.microsoft.com/office/powerpoint/2010/main" val="22457827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01F7411-7685-4D8C-90D0-9739E788B5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0340489D-C4F0-41C5-94C8-E4C3BAE207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52" y="-33868"/>
            <a:ext cx="11969496" cy="6732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63909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CDF1736-748A-4F16-ABFC-CDD41EC2E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37CD628-B19C-403D-970E-59EF1BDB5E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B5310E34-1F8F-4C52-90CA-65D3CB7D81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61" y="0"/>
            <a:ext cx="12059477" cy="6783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15530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离子会议室">
  <a:themeElements>
    <a:clrScheme name="离子会议室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离子会议室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离子会议室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1272</TotalTime>
  <Words>312</Words>
  <Application>Microsoft Office PowerPoint</Application>
  <PresentationFormat>宽屏</PresentationFormat>
  <Paragraphs>53</Paragraphs>
  <Slides>24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9" baseType="lpstr">
      <vt:lpstr>DengXian</vt:lpstr>
      <vt:lpstr>Arial</vt:lpstr>
      <vt:lpstr>Century Gothic</vt:lpstr>
      <vt:lpstr>Wingdings 3</vt:lpstr>
      <vt:lpstr>离子会议室</vt:lpstr>
      <vt:lpstr>二进制基础</vt:lpstr>
      <vt:lpstr>一、什么是二进制，它有什么用？</vt:lpstr>
      <vt:lpstr>敌兵来了</vt:lpstr>
      <vt:lpstr>PowerPoint 演示文稿</vt:lpstr>
      <vt:lpstr>普通手指计数</vt:lpstr>
      <vt:lpstr>聪明的中国人扩展了手指计数</vt:lpstr>
      <vt:lpstr>问题：能表示的个数还是太少，能不能再多一点？</vt:lpstr>
      <vt:lpstr>1248表示法</vt:lpstr>
      <vt:lpstr>练习：用手指表示十进制数</vt:lpstr>
      <vt:lpstr>示例</vt:lpstr>
      <vt:lpstr>示例</vt:lpstr>
      <vt:lpstr>示例</vt:lpstr>
      <vt:lpstr>练习 ：回答十进制是什么，对应的二进制是什么？</vt:lpstr>
      <vt:lpstr>练习 ：回答十进制是什么，对应的二进制是什么？</vt:lpstr>
      <vt:lpstr>练习 ：回答十进制是什么，对应的二进制是什么？</vt:lpstr>
      <vt:lpstr>思考题</vt:lpstr>
      <vt:lpstr>第二节课复习</vt:lpstr>
      <vt:lpstr>2进制转10进制</vt:lpstr>
      <vt:lpstr>每位的数字1，都等于后面所有数位值加在一起再加1</vt:lpstr>
      <vt:lpstr>思考题</vt:lpstr>
      <vt:lpstr>二进制思想应用</vt:lpstr>
      <vt:lpstr>提示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少惠林少儿编程课程</dc:title>
  <dc:creator>张虹波</dc:creator>
  <cp:lastModifiedBy>Administrator</cp:lastModifiedBy>
  <cp:revision>529</cp:revision>
  <dcterms:created xsi:type="dcterms:W3CDTF">2018-03-06T01:08:38Z</dcterms:created>
  <dcterms:modified xsi:type="dcterms:W3CDTF">2022-10-07T01:19:58Z</dcterms:modified>
</cp:coreProperties>
</file>