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4580"/>
  </p:normalViewPr>
  <p:slideViewPr>
    <p:cSldViewPr snapToGrid="0" snapToObjects="1">
      <p:cViewPr varScale="1">
        <p:scale>
          <a:sx n="65" d="100"/>
          <a:sy n="65" d="100"/>
        </p:scale>
        <p:origin x="1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2019/12/8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2019/12/8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2019/12/8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2019/12/8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2019/12/8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2019/12/8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2019/12/8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2019/12/8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2019/12/8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2019/12/8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2019/12/8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2019/12/8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2019/12/8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2019/12/8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2019/12/8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2019/12/8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2019/12/8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2019/12/8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2019/12/8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zh-CN" dirty="0"/>
              <a:t>C++</a:t>
            </a:r>
            <a:r>
              <a:rPr kumimoji="1" lang="zh-CN" altLang="en-US" dirty="0"/>
              <a:t>基础知识复习与训练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214" y="1572683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125C1F-8794-47F2-AAC0-DAAA3D7B5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例题</a:t>
            </a:r>
            <a:r>
              <a:rPr lang="en-US" altLang="zh-CN" b="1" dirty="0"/>
              <a:t>1-2</a:t>
            </a:r>
            <a:r>
              <a:rPr lang="zh-CN" altLang="en-US" dirty="0"/>
              <a:t>　三位数反转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142837-1A0B-4030-AAB1-0D7859B47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/>
              <a:t>输入一个三位数，分离出它的百位、十位和个位，反转后输出。</a:t>
            </a:r>
          </a:p>
          <a:p>
            <a:pPr marL="0" indent="0">
              <a:buNone/>
            </a:pPr>
            <a:r>
              <a:rPr lang="zh-CN" altLang="en-US" sz="2800" dirty="0"/>
              <a:t>样例输入：</a:t>
            </a:r>
          </a:p>
          <a:p>
            <a:pPr marL="0" indent="0">
              <a:buNone/>
            </a:pPr>
            <a:r>
              <a:rPr lang="en-US" altLang="zh-CN" sz="2800" dirty="0"/>
              <a:t>127</a:t>
            </a:r>
          </a:p>
          <a:p>
            <a:pPr marL="0" indent="0">
              <a:buNone/>
            </a:pPr>
            <a:r>
              <a:rPr lang="zh-CN" altLang="en-US" sz="2800" dirty="0"/>
              <a:t>样例输出：</a:t>
            </a:r>
          </a:p>
          <a:p>
            <a:pPr marL="0" indent="0">
              <a:buNone/>
            </a:pPr>
            <a:r>
              <a:rPr lang="en-US" altLang="zh-CN" sz="2800" dirty="0"/>
              <a:t>721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325499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DFC8747-6F24-43FB-9877-B3D165727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458" y="186813"/>
            <a:ext cx="11572568" cy="6597445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sz="3000" dirty="0"/>
              <a:t>【</a:t>
            </a:r>
            <a:r>
              <a:rPr lang="zh-CN" altLang="en-US" sz="3000" dirty="0"/>
              <a:t>分析</a:t>
            </a:r>
            <a:r>
              <a:rPr lang="en-US" altLang="zh-CN" sz="3000" dirty="0"/>
              <a:t>】</a:t>
            </a:r>
          </a:p>
          <a:p>
            <a:pPr marL="0" indent="0">
              <a:buNone/>
            </a:pPr>
            <a:r>
              <a:rPr lang="zh-CN" altLang="en-US" sz="3000" dirty="0"/>
              <a:t>首先将三位数读入变量</a:t>
            </a:r>
            <a:r>
              <a:rPr lang="en-US" altLang="zh-CN" sz="3000" i="1" dirty="0"/>
              <a:t>n</a:t>
            </a:r>
            <a:r>
              <a:rPr lang="zh-CN" altLang="en-US" sz="3000" dirty="0"/>
              <a:t>，然后进行分离。百位等于</a:t>
            </a:r>
            <a:r>
              <a:rPr lang="en-US" altLang="zh-CN" sz="3000" i="1" dirty="0"/>
              <a:t>n</a:t>
            </a:r>
            <a:r>
              <a:rPr lang="en-US" altLang="zh-CN" sz="3000" dirty="0"/>
              <a:t>/100</a:t>
            </a:r>
            <a:r>
              <a:rPr lang="zh-CN" altLang="en-US" sz="3000" dirty="0"/>
              <a:t>（注意这里取的是商的整数部</a:t>
            </a:r>
          </a:p>
          <a:p>
            <a:pPr marL="0" indent="0">
              <a:buNone/>
            </a:pPr>
            <a:r>
              <a:rPr lang="zh-CN" altLang="en-US" sz="3000" dirty="0"/>
              <a:t>分），十位等于</a:t>
            </a:r>
            <a:r>
              <a:rPr lang="en-US" altLang="zh-CN" sz="3000" i="1" dirty="0"/>
              <a:t>n</a:t>
            </a:r>
            <a:r>
              <a:rPr lang="en-US" altLang="zh-CN" sz="3000" dirty="0"/>
              <a:t>/10%10</a:t>
            </a:r>
            <a:r>
              <a:rPr lang="zh-CN" altLang="en-US" sz="3000" dirty="0"/>
              <a:t>（这里的</a:t>
            </a:r>
            <a:r>
              <a:rPr lang="en-US" altLang="zh-CN" sz="3000" dirty="0"/>
              <a:t>%</a:t>
            </a:r>
            <a:r>
              <a:rPr lang="zh-CN" altLang="en-US" sz="3000" dirty="0"/>
              <a:t>是取余数操作），个位等于</a:t>
            </a:r>
            <a:r>
              <a:rPr lang="en-US" altLang="zh-CN" sz="3000" dirty="0"/>
              <a:t>n%10</a:t>
            </a:r>
            <a:r>
              <a:rPr lang="zh-CN" altLang="en-US" sz="3000" dirty="0"/>
              <a:t>。程序如下：</a:t>
            </a:r>
          </a:p>
          <a:p>
            <a:pPr marL="0" indent="0">
              <a:buNone/>
            </a:pPr>
            <a:r>
              <a:rPr lang="zh-CN" altLang="en-US" sz="3000" dirty="0"/>
              <a:t>三位数反转（</a:t>
            </a:r>
            <a:r>
              <a:rPr lang="en-US" altLang="zh-CN" sz="3000" b="1" dirty="0"/>
              <a:t>1</a:t>
            </a:r>
            <a:r>
              <a:rPr lang="zh-CN" altLang="en-US" sz="3000" dirty="0"/>
              <a:t>）</a:t>
            </a:r>
          </a:p>
          <a:p>
            <a:pPr marL="0" indent="0">
              <a:buNone/>
            </a:pPr>
            <a:r>
              <a:rPr lang="en-US" altLang="zh-CN" sz="3500" dirty="0"/>
              <a:t>#include&lt;</a:t>
            </a:r>
            <a:r>
              <a:rPr lang="en-US" altLang="zh-CN" sz="3500" dirty="0" err="1"/>
              <a:t>stdio.h</a:t>
            </a:r>
            <a:r>
              <a:rPr lang="en-US" altLang="zh-CN" sz="3500" dirty="0"/>
              <a:t>&gt;</a:t>
            </a:r>
          </a:p>
          <a:p>
            <a:pPr marL="0" indent="0">
              <a:buNone/>
            </a:pPr>
            <a:r>
              <a:rPr lang="en-US" altLang="zh-CN" sz="3500" dirty="0"/>
              <a:t>int main()</a:t>
            </a:r>
          </a:p>
          <a:p>
            <a:pPr marL="0" indent="0">
              <a:buNone/>
            </a:pPr>
            <a:r>
              <a:rPr lang="en-US" altLang="zh-CN" sz="3500" dirty="0"/>
              <a:t>{</a:t>
            </a:r>
          </a:p>
          <a:p>
            <a:pPr marL="0" indent="0">
              <a:buNone/>
            </a:pPr>
            <a:r>
              <a:rPr lang="en-US" altLang="zh-CN" sz="3500" dirty="0"/>
              <a:t>	int n;</a:t>
            </a:r>
          </a:p>
          <a:p>
            <a:pPr marL="0" indent="0">
              <a:buNone/>
            </a:pPr>
            <a:r>
              <a:rPr lang="en-US" altLang="zh-CN" sz="3500" dirty="0"/>
              <a:t>	</a:t>
            </a:r>
            <a:r>
              <a:rPr lang="en-US" altLang="zh-CN" sz="3500" dirty="0" err="1"/>
              <a:t>scanf</a:t>
            </a:r>
            <a:r>
              <a:rPr lang="en-US" altLang="zh-CN" sz="3500" dirty="0"/>
              <a:t>("%d", &amp;n);</a:t>
            </a:r>
          </a:p>
          <a:p>
            <a:pPr marL="0" indent="0">
              <a:buNone/>
            </a:pPr>
            <a:r>
              <a:rPr lang="pt-BR" altLang="zh-CN" sz="3500" dirty="0"/>
              <a:t>	printf("%d%d%d\n", n%10, n/10%10, n/100);</a:t>
            </a:r>
          </a:p>
          <a:p>
            <a:pPr marL="0" indent="0">
              <a:buNone/>
            </a:pPr>
            <a:r>
              <a:rPr lang="en-US" altLang="zh-CN" sz="3500" dirty="0"/>
              <a:t>	return 0;</a:t>
            </a:r>
          </a:p>
          <a:p>
            <a:pPr marL="0" indent="0">
              <a:buNone/>
            </a:pPr>
            <a:r>
              <a:rPr lang="en-US" altLang="zh-CN" sz="3500" dirty="0"/>
              <a:t>}</a:t>
            </a:r>
            <a:endParaRPr lang="zh-CN" altLang="en-US" sz="3500" dirty="0"/>
          </a:p>
        </p:txBody>
      </p:sp>
    </p:spTree>
    <p:extLst>
      <p:ext uri="{BB962C8B-B14F-4D97-AF65-F5344CB8AC3E}">
        <p14:creationId xmlns:p14="http://schemas.microsoft.com/office/powerpoint/2010/main" val="3425546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BF5769-2A90-4B87-BE9A-2F5AEA099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鸡兔同笼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34DE4D-B555-40B0-8FB3-B4D5BBCA0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948" y="2231923"/>
            <a:ext cx="11356258" cy="4483509"/>
          </a:xfrm>
        </p:spPr>
        <p:txBody>
          <a:bodyPr>
            <a:normAutofit/>
          </a:bodyPr>
          <a:lstStyle/>
          <a:p>
            <a:r>
              <a:rPr lang="zh-CN" altLang="en-US" dirty="0"/>
              <a:t>已知鸡和兔的总数量为</a:t>
            </a:r>
            <a:r>
              <a:rPr lang="en-US" altLang="zh-CN" i="1" dirty="0"/>
              <a:t>n</a:t>
            </a:r>
            <a:r>
              <a:rPr lang="zh-CN" altLang="en-US" dirty="0"/>
              <a:t>，总腿数为</a:t>
            </a:r>
            <a:r>
              <a:rPr lang="en-US" altLang="zh-CN" i="1" dirty="0"/>
              <a:t>m</a:t>
            </a:r>
            <a:r>
              <a:rPr lang="zh-CN" altLang="en-US" dirty="0"/>
              <a:t>。输入</a:t>
            </a:r>
            <a:r>
              <a:rPr lang="en-US" altLang="zh-CN" i="1" dirty="0"/>
              <a:t>n</a:t>
            </a:r>
            <a:r>
              <a:rPr lang="zh-CN" altLang="en-US" dirty="0"/>
              <a:t>和</a:t>
            </a:r>
            <a:r>
              <a:rPr lang="en-US" altLang="zh-CN" i="1" dirty="0"/>
              <a:t>m</a:t>
            </a:r>
            <a:r>
              <a:rPr lang="zh-CN" altLang="en-US" dirty="0"/>
              <a:t>，依次输出鸡的数目和兔的数目。如果无解，则输出</a:t>
            </a:r>
            <a:r>
              <a:rPr lang="en-US" altLang="zh-CN" dirty="0"/>
              <a:t>No answer</a:t>
            </a:r>
            <a:r>
              <a:rPr lang="zh-CN" altLang="en-US" dirty="0"/>
              <a:t>。</a:t>
            </a:r>
          </a:p>
          <a:p>
            <a:r>
              <a:rPr lang="zh-CN" altLang="en-US" dirty="0"/>
              <a:t>样例输入：</a:t>
            </a:r>
          </a:p>
          <a:p>
            <a:r>
              <a:rPr lang="en-US" altLang="zh-CN" dirty="0"/>
              <a:t>14 32</a:t>
            </a:r>
          </a:p>
          <a:p>
            <a:r>
              <a:rPr lang="zh-CN" altLang="en-US" dirty="0"/>
              <a:t>样例输出：</a:t>
            </a:r>
          </a:p>
          <a:p>
            <a:r>
              <a:rPr lang="en-US" altLang="zh-CN" dirty="0"/>
              <a:t>12 2</a:t>
            </a:r>
          </a:p>
          <a:p>
            <a:r>
              <a:rPr lang="zh-CN" altLang="en-US" dirty="0"/>
              <a:t>样例输入：</a:t>
            </a:r>
          </a:p>
          <a:p>
            <a:r>
              <a:rPr lang="en-US" altLang="zh-CN" dirty="0"/>
              <a:t>10 16</a:t>
            </a:r>
          </a:p>
          <a:p>
            <a:r>
              <a:rPr lang="zh-CN" altLang="en-US" dirty="0"/>
              <a:t>样例输出：</a:t>
            </a:r>
          </a:p>
          <a:p>
            <a:r>
              <a:rPr lang="en-US" altLang="zh-CN" dirty="0"/>
              <a:t>No answer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0391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03AA71-9C70-4A67-B019-00FB9F0F7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962" y="226142"/>
            <a:ext cx="11680722" cy="663185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sz="2800" dirty="0"/>
              <a:t>#include&lt;</a:t>
            </a:r>
            <a:r>
              <a:rPr lang="en-US" altLang="zh-CN" sz="2800" dirty="0" err="1"/>
              <a:t>stdio.h</a:t>
            </a:r>
            <a:r>
              <a:rPr lang="en-US" altLang="zh-CN" sz="2800" dirty="0"/>
              <a:t>&gt;</a:t>
            </a:r>
          </a:p>
          <a:p>
            <a:pPr marL="0" indent="0">
              <a:buNone/>
            </a:pPr>
            <a:r>
              <a:rPr lang="en-US" altLang="zh-CN" sz="2800" dirty="0"/>
              <a:t>int main()</a:t>
            </a:r>
          </a:p>
          <a:p>
            <a:pPr marL="0" indent="0">
              <a:buNone/>
            </a:pPr>
            <a:r>
              <a:rPr lang="en-US" altLang="zh-CN" sz="2800" dirty="0"/>
              <a:t>{</a:t>
            </a:r>
          </a:p>
          <a:p>
            <a:pPr marL="0" indent="0">
              <a:buNone/>
            </a:pPr>
            <a:r>
              <a:rPr lang="pt-BR" altLang="zh-CN" sz="2800" dirty="0"/>
              <a:t>	int a, b, n, m;</a:t>
            </a:r>
          </a:p>
          <a:p>
            <a:pPr marL="0" indent="0">
              <a:buNone/>
            </a:pPr>
            <a:r>
              <a:rPr lang="pt-BR" altLang="zh-CN" sz="2800" dirty="0"/>
              <a:t>	scanf("%d%d", &amp;n, &amp;m);</a:t>
            </a:r>
          </a:p>
          <a:p>
            <a:pPr marL="0" indent="0">
              <a:buNone/>
            </a:pPr>
            <a:r>
              <a:rPr lang="en-US" altLang="zh-CN" sz="2800" dirty="0"/>
              <a:t>	a = (4*n-m)/2;</a:t>
            </a:r>
          </a:p>
          <a:p>
            <a:pPr marL="0" indent="0">
              <a:buNone/>
            </a:pPr>
            <a:r>
              <a:rPr lang="en-US" altLang="zh-CN" sz="2800" dirty="0"/>
              <a:t>	b = n-a;</a:t>
            </a:r>
          </a:p>
          <a:p>
            <a:pPr marL="0" indent="0">
              <a:buNone/>
            </a:pPr>
            <a:r>
              <a:rPr lang="en-US" altLang="zh-CN" sz="2800" dirty="0"/>
              <a:t>	if(m % 2 == 1 || a &lt; 0 || b &lt; 0)</a:t>
            </a:r>
          </a:p>
          <a:p>
            <a:pPr marL="0" indent="0">
              <a:buNone/>
            </a:pPr>
            <a:r>
              <a:rPr lang="en-US" altLang="zh-CN" sz="2800" dirty="0"/>
              <a:t>	</a:t>
            </a:r>
            <a:r>
              <a:rPr lang="en-US" altLang="zh-CN" sz="2800" dirty="0" err="1"/>
              <a:t>printf</a:t>
            </a:r>
            <a:r>
              <a:rPr lang="en-US" altLang="zh-CN" sz="2800" dirty="0"/>
              <a:t>("No answer\n");</a:t>
            </a:r>
          </a:p>
          <a:p>
            <a:pPr marL="0" indent="0">
              <a:buNone/>
            </a:pPr>
            <a:r>
              <a:rPr lang="en-US" altLang="zh-CN" sz="2800" dirty="0"/>
              <a:t>	else</a:t>
            </a:r>
          </a:p>
          <a:p>
            <a:pPr marL="0" indent="0">
              <a:buNone/>
            </a:pPr>
            <a:r>
              <a:rPr lang="pt-BR" altLang="zh-CN" sz="2800" dirty="0"/>
              <a:t>	printf("%d %d\n", a, b);</a:t>
            </a:r>
          </a:p>
          <a:p>
            <a:pPr marL="0" indent="0">
              <a:buNone/>
            </a:pPr>
            <a:r>
              <a:rPr lang="en-US" altLang="zh-CN" sz="2800" dirty="0"/>
              <a:t>	return 0;</a:t>
            </a:r>
          </a:p>
          <a:p>
            <a:pPr marL="0" indent="0">
              <a:buNone/>
            </a:pPr>
            <a:r>
              <a:rPr lang="en-US" altLang="zh-CN" sz="2800" dirty="0"/>
              <a:t>}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649823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34CA7E-B0EA-4DF7-81F9-FF30669AF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err="1"/>
              <a:t>aabb</a:t>
            </a:r>
            <a:br>
              <a:rPr lang="en-US" altLang="zh-CN" b="1" dirty="0"/>
            </a:b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490CB9-5EF7-4979-B82C-9469ED8F0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073485" cy="3416300"/>
          </a:xfrm>
        </p:spPr>
        <p:txBody>
          <a:bodyPr>
            <a:normAutofit/>
          </a:bodyPr>
          <a:lstStyle/>
          <a:p>
            <a:r>
              <a:rPr lang="zh-CN" altLang="en-US" sz="2800" dirty="0"/>
              <a:t>例题</a:t>
            </a:r>
            <a:r>
              <a:rPr lang="en-US" altLang="zh-CN" sz="2800" b="1" dirty="0"/>
              <a:t>2-1</a:t>
            </a:r>
            <a:r>
              <a:rPr lang="zh-CN" altLang="en-US" sz="2800" dirty="0"/>
              <a:t>　</a:t>
            </a:r>
            <a:r>
              <a:rPr lang="en-US" altLang="zh-CN" sz="2800" b="1" dirty="0" err="1"/>
              <a:t>aabb</a:t>
            </a:r>
            <a:endParaRPr lang="en-US" altLang="zh-CN" sz="2800" b="1" dirty="0"/>
          </a:p>
          <a:p>
            <a:r>
              <a:rPr lang="zh-CN" altLang="en-US" sz="2800" dirty="0"/>
              <a:t>输出所有形如</a:t>
            </a:r>
            <a:r>
              <a:rPr lang="en-US" altLang="zh-CN" sz="2800" dirty="0" err="1"/>
              <a:t>aabb</a:t>
            </a:r>
            <a:r>
              <a:rPr lang="zh-CN" altLang="en-US" sz="2800" dirty="0"/>
              <a:t>的</a:t>
            </a:r>
            <a:r>
              <a:rPr lang="en-US" altLang="zh-CN" sz="2800" dirty="0"/>
              <a:t>4</a:t>
            </a:r>
            <a:r>
              <a:rPr lang="zh-CN" altLang="en-US" sz="2800" dirty="0"/>
              <a:t>位完全平方数（即前两位数字相等，后两位数字也相等）。</a:t>
            </a:r>
          </a:p>
        </p:txBody>
      </p:sp>
    </p:spTree>
    <p:extLst>
      <p:ext uri="{BB962C8B-B14F-4D97-AF65-F5344CB8AC3E}">
        <p14:creationId xmlns:p14="http://schemas.microsoft.com/office/powerpoint/2010/main" val="3456973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2F96E4-9D4B-4DCB-976F-FDC4CB31E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252" y="452284"/>
            <a:ext cx="10884309" cy="64057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#include&lt;</a:t>
            </a:r>
            <a:r>
              <a:rPr lang="en-US" altLang="zh-CN" dirty="0" err="1"/>
              <a:t>stdio.h</a:t>
            </a:r>
            <a:r>
              <a:rPr lang="en-US" altLang="zh-CN" dirty="0"/>
              <a:t>&gt;</a:t>
            </a:r>
          </a:p>
          <a:p>
            <a:pPr marL="0" indent="0">
              <a:buNone/>
            </a:pPr>
            <a:r>
              <a:rPr lang="en-US" altLang="zh-CN" dirty="0"/>
              <a:t>#include&lt;</a:t>
            </a:r>
            <a:r>
              <a:rPr lang="en-US" altLang="zh-CN" dirty="0" err="1"/>
              <a:t>math.h</a:t>
            </a:r>
            <a:r>
              <a:rPr lang="en-US" altLang="zh-CN" dirty="0"/>
              <a:t>&gt;</a:t>
            </a:r>
          </a:p>
          <a:p>
            <a:pPr marL="0" indent="0">
              <a:buNone/>
            </a:pPr>
            <a:r>
              <a:rPr lang="en-US" altLang="zh-CN" dirty="0"/>
              <a:t>int main()</a:t>
            </a:r>
          </a:p>
          <a:p>
            <a:pPr marL="0" indent="0">
              <a:buNone/>
            </a:pPr>
            <a:r>
              <a:rPr lang="en-US" altLang="zh-CN" dirty="0"/>
              <a:t>{</a:t>
            </a:r>
          </a:p>
          <a:p>
            <a:pPr marL="0" indent="0">
              <a:buNone/>
            </a:pPr>
            <a:r>
              <a:rPr lang="en-US" altLang="zh-CN" dirty="0"/>
              <a:t>	for(int a = 1; a &lt;= 9; a++)</a:t>
            </a:r>
          </a:p>
          <a:p>
            <a:pPr marL="0" indent="0">
              <a:buNone/>
            </a:pPr>
            <a:r>
              <a:rPr lang="en-US" altLang="zh-CN" dirty="0"/>
              <a:t>	for(int b = 0; b &lt;= 9; b++)</a:t>
            </a:r>
          </a:p>
          <a:p>
            <a:pPr marL="0" indent="0">
              <a:buNone/>
            </a:pPr>
            <a:r>
              <a:rPr lang="en-US" altLang="zh-CN" dirty="0"/>
              <a:t>	{</a:t>
            </a:r>
          </a:p>
          <a:p>
            <a:pPr marL="0" indent="0">
              <a:buNone/>
            </a:pPr>
            <a:r>
              <a:rPr lang="en-US" altLang="zh-CN" dirty="0"/>
              <a:t>		int n = a*1100 + b*11; //</a:t>
            </a:r>
            <a:r>
              <a:rPr lang="zh-CN" altLang="en-US" dirty="0"/>
              <a:t>这里才开始使用</a:t>
            </a:r>
            <a:r>
              <a:rPr lang="en-US" altLang="zh-CN" dirty="0"/>
              <a:t>n</a:t>
            </a:r>
            <a:r>
              <a:rPr lang="zh-CN" altLang="en-US" dirty="0"/>
              <a:t>，因此在这里定义</a:t>
            </a:r>
            <a:r>
              <a:rPr lang="en-US" altLang="zh-CN" dirty="0"/>
              <a:t>n</a:t>
            </a:r>
          </a:p>
          <a:p>
            <a:pPr marL="0" indent="0">
              <a:buNone/>
            </a:pPr>
            <a:r>
              <a:rPr lang="en-US" altLang="zh-CN" dirty="0"/>
              <a:t>		int m = floor(sqrt(n) + 0.5);</a:t>
            </a:r>
          </a:p>
          <a:p>
            <a:pPr marL="0" indent="0">
              <a:buNone/>
            </a:pPr>
            <a:r>
              <a:rPr lang="pt-BR" altLang="zh-CN" dirty="0"/>
              <a:t>		if(m*m == n) printf("%d\n", n);</a:t>
            </a:r>
          </a:p>
          <a:p>
            <a:pPr marL="0" indent="0">
              <a:buNone/>
            </a:pPr>
            <a:r>
              <a:rPr lang="en-US" altLang="zh-CN" dirty="0"/>
              <a:t>	}</a:t>
            </a:r>
          </a:p>
          <a:p>
            <a:pPr marL="0" indent="0">
              <a:buNone/>
            </a:pPr>
            <a:r>
              <a:rPr lang="en-US" altLang="zh-CN" dirty="0"/>
              <a:t>	return 0;</a:t>
            </a:r>
          </a:p>
          <a:p>
            <a:pPr marL="0" indent="0">
              <a:buNone/>
            </a:pPr>
            <a:r>
              <a:rPr lang="en-US" altLang="zh-CN" dirty="0"/>
              <a:t>}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46246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CD128E-1A3C-4A38-9A7E-515EB111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　</a:t>
            </a:r>
            <a:r>
              <a:rPr lang="en-US" altLang="zh-CN" b="1" dirty="0"/>
              <a:t>3</a:t>
            </a:r>
            <a:r>
              <a:rPr lang="en-US" altLang="zh-CN" b="1" i="1" dirty="0"/>
              <a:t>n</a:t>
            </a:r>
            <a:r>
              <a:rPr lang="zh-CN" altLang="en-US" dirty="0"/>
              <a:t>＋</a:t>
            </a:r>
            <a:r>
              <a:rPr lang="en-US" altLang="zh-CN" b="1" dirty="0"/>
              <a:t>1</a:t>
            </a:r>
            <a:r>
              <a:rPr lang="zh-CN" altLang="en-US" dirty="0"/>
              <a:t>问题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1AEBAB-A9F8-43D2-97C3-CE0A6F0C6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2448233"/>
            <a:ext cx="11228438" cy="4070554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sz="2800" dirty="0"/>
              <a:t>猜想</a:t>
            </a:r>
            <a:r>
              <a:rPr lang="en-US" altLang="zh-CN" sz="2800" dirty="0"/>
              <a:t>(4)</a:t>
            </a:r>
            <a:r>
              <a:rPr lang="zh-CN" altLang="en-US" sz="2800" dirty="0"/>
              <a:t>：对于任意大于</a:t>
            </a:r>
            <a:r>
              <a:rPr lang="en-US" altLang="zh-CN" sz="2800" dirty="0"/>
              <a:t>1</a:t>
            </a:r>
            <a:r>
              <a:rPr lang="zh-CN" altLang="en-US" sz="2800" dirty="0"/>
              <a:t>的自然数</a:t>
            </a:r>
            <a:r>
              <a:rPr lang="en-US" altLang="zh-CN" sz="2800" i="1" dirty="0"/>
              <a:t>n</a:t>
            </a:r>
            <a:r>
              <a:rPr lang="zh-CN" altLang="en-US" sz="2800" dirty="0"/>
              <a:t>，若</a:t>
            </a:r>
            <a:r>
              <a:rPr lang="en-US" altLang="zh-CN" sz="2800" i="1" dirty="0"/>
              <a:t>n</a:t>
            </a:r>
            <a:r>
              <a:rPr lang="zh-CN" altLang="en-US" sz="2800" dirty="0"/>
              <a:t>为奇数，则将</a:t>
            </a:r>
            <a:r>
              <a:rPr lang="en-US" altLang="zh-CN" sz="2800" i="1" dirty="0"/>
              <a:t>n</a:t>
            </a:r>
            <a:r>
              <a:rPr lang="zh-CN" altLang="en-US" sz="2800" dirty="0"/>
              <a:t>变为</a:t>
            </a:r>
            <a:r>
              <a:rPr lang="en-US" altLang="zh-CN" sz="2800" dirty="0"/>
              <a:t>3</a:t>
            </a:r>
            <a:r>
              <a:rPr lang="en-US" altLang="zh-CN" sz="2800" i="1" dirty="0"/>
              <a:t>n</a:t>
            </a:r>
            <a:r>
              <a:rPr lang="zh-CN" altLang="en-US" sz="2800" dirty="0"/>
              <a:t>＋</a:t>
            </a:r>
            <a:r>
              <a:rPr lang="en-US" altLang="zh-CN" sz="2800" dirty="0"/>
              <a:t>1</a:t>
            </a:r>
            <a:r>
              <a:rPr lang="zh-CN" altLang="en-US" sz="2800" dirty="0"/>
              <a:t>，否则变为</a:t>
            </a:r>
            <a:r>
              <a:rPr lang="en-US" altLang="zh-CN" sz="2800" i="1" dirty="0"/>
              <a:t>n</a:t>
            </a:r>
            <a:r>
              <a:rPr lang="zh-CN" altLang="en-US" sz="2800" dirty="0"/>
              <a:t>的一半。</a:t>
            </a:r>
          </a:p>
          <a:p>
            <a:r>
              <a:rPr lang="zh-CN" altLang="en-US" sz="2800" dirty="0"/>
              <a:t>经过若干次这样的变换，一定会使</a:t>
            </a:r>
            <a:r>
              <a:rPr lang="en-US" altLang="zh-CN" sz="2800" i="1" dirty="0"/>
              <a:t>n</a:t>
            </a:r>
            <a:r>
              <a:rPr lang="zh-CN" altLang="en-US" sz="2800" dirty="0"/>
              <a:t>变为</a:t>
            </a:r>
            <a:r>
              <a:rPr lang="en-US" altLang="zh-CN" sz="2800" dirty="0"/>
              <a:t>1</a:t>
            </a:r>
            <a:r>
              <a:rPr lang="zh-CN" altLang="en-US" sz="2800" dirty="0"/>
              <a:t>。例如，</a:t>
            </a:r>
            <a:r>
              <a:rPr lang="en-US" altLang="zh-CN" sz="2800" dirty="0"/>
              <a:t>3→10→5→16→8→4→2→1</a:t>
            </a:r>
            <a:r>
              <a:rPr lang="zh-CN" altLang="en-US" sz="2800" dirty="0"/>
              <a:t>。</a:t>
            </a:r>
          </a:p>
          <a:p>
            <a:r>
              <a:rPr lang="zh-CN" altLang="en-US" sz="2800" dirty="0"/>
              <a:t>输入</a:t>
            </a:r>
            <a:r>
              <a:rPr lang="en-US" altLang="zh-CN" sz="2800" i="1" dirty="0"/>
              <a:t>n</a:t>
            </a:r>
            <a:r>
              <a:rPr lang="zh-CN" altLang="en-US" sz="2800" dirty="0"/>
              <a:t>，输出变换的次数。</a:t>
            </a:r>
            <a:r>
              <a:rPr lang="en-US" altLang="zh-CN" sz="2800" i="1" dirty="0"/>
              <a:t>n</a:t>
            </a:r>
            <a:r>
              <a:rPr lang="zh-CN" altLang="en-US" sz="2800" dirty="0"/>
              <a:t>≤</a:t>
            </a:r>
            <a:r>
              <a:rPr lang="en-US" altLang="zh-CN" sz="2800" dirty="0"/>
              <a:t>109</a:t>
            </a:r>
            <a:r>
              <a:rPr lang="zh-CN" altLang="en-US" sz="2800" dirty="0"/>
              <a:t>。</a:t>
            </a:r>
          </a:p>
          <a:p>
            <a:r>
              <a:rPr lang="zh-CN" altLang="en-US" sz="2800" dirty="0"/>
              <a:t>样例输入：</a:t>
            </a:r>
          </a:p>
          <a:p>
            <a:r>
              <a:rPr lang="en-US" altLang="zh-CN" sz="2800" dirty="0"/>
              <a:t>3</a:t>
            </a:r>
          </a:p>
          <a:p>
            <a:r>
              <a:rPr lang="zh-CN" altLang="en-US" sz="2800" dirty="0"/>
              <a:t>样例输出：</a:t>
            </a:r>
          </a:p>
          <a:p>
            <a:r>
              <a:rPr lang="en-US" altLang="zh-CN" sz="2800" dirty="0"/>
              <a:t>7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4765800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550</TotalTime>
  <Words>298</Words>
  <Application>Microsoft Office PowerPoint</Application>
  <PresentationFormat>宽屏</PresentationFormat>
  <Paragraphs>66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4" baseType="lpstr">
      <vt:lpstr>DengXian</vt:lpstr>
      <vt:lpstr>宋体</vt:lpstr>
      <vt:lpstr>Arial</vt:lpstr>
      <vt:lpstr>Century Gothic</vt:lpstr>
      <vt:lpstr>Wingdings 3</vt:lpstr>
      <vt:lpstr>离子会议室</vt:lpstr>
      <vt:lpstr>C++基础知识复习与训练</vt:lpstr>
      <vt:lpstr>例题1-2　三位数反转</vt:lpstr>
      <vt:lpstr>PowerPoint 演示文稿</vt:lpstr>
      <vt:lpstr>鸡兔同笼</vt:lpstr>
      <vt:lpstr>PowerPoint 演示文稿</vt:lpstr>
      <vt:lpstr>aabb </vt:lpstr>
      <vt:lpstr>PowerPoint 演示文稿</vt:lpstr>
      <vt:lpstr>　3n＋1问题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221</cp:revision>
  <dcterms:created xsi:type="dcterms:W3CDTF">2018-03-06T01:08:38Z</dcterms:created>
  <dcterms:modified xsi:type="dcterms:W3CDTF">2019-12-08T02:39:20Z</dcterms:modified>
</cp:coreProperties>
</file>